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Ex1.xml" ContentType="application/vnd.ms-office.chartex+xml"/>
  <Override PartName="/ppt/charts/style4.xml" ContentType="application/vnd.ms-office.chartstyle+xml"/>
  <Override PartName="/ppt/charts/colors4.xml" ContentType="application/vnd.ms-office.chartcolorstyle+xml"/>
  <Override PartName="/ppt/charts/chart4.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sldIdLst>
    <p:sldId id="256" r:id="rId2"/>
    <p:sldId id="562" r:id="rId3"/>
    <p:sldId id="564" r:id="rId4"/>
    <p:sldId id="565" r:id="rId5"/>
    <p:sldId id="566" r:id="rId6"/>
    <p:sldId id="567" r:id="rId7"/>
    <p:sldId id="568" r:id="rId8"/>
    <p:sldId id="569" r:id="rId9"/>
    <p:sldId id="557" r:id="rId10"/>
    <p:sldId id="558" r:id="rId11"/>
  </p:sldIdLst>
  <p:sldSz cx="6858000" cy="9906000" type="A4"/>
  <p:notesSz cx="16256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20" userDrawn="1">
          <p15:clr>
            <a:srgbClr val="A4A3A4"/>
          </p15:clr>
        </p15:guide>
        <p15:guide id="2" pos="91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DEF6D2-74A7-227A-DC25-1F6CCAE40D3B}" name="Erica Dattero" initials="ED" userId="C870QZJFwynx1YU8PQ1ki7QT4RjgSs5vI1oCS9TlKb0="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285"/>
    <a:srgbClr val="BCBEC0"/>
    <a:srgbClr val="2BB1D1"/>
    <a:srgbClr val="D2EBEC"/>
    <a:srgbClr val="00A5DF"/>
    <a:srgbClr val="60C2CC"/>
    <a:srgbClr val="7F7F7F"/>
    <a:srgbClr val="999999"/>
    <a:srgbClr val="F5CA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157E60-0C0F-4A97-BBA8-BD58C7E884AC}" v="420" dt="2025-04-25T00:39:04.220"/>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p:cViewPr varScale="1">
        <p:scale>
          <a:sx n="74" d="100"/>
          <a:sy n="74" d="100"/>
        </p:scale>
        <p:origin x="3198" y="66"/>
      </p:cViewPr>
      <p:guideLst>
        <p:guide orient="horz" pos="3120"/>
        <p:guide pos="91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lisctrial-my.sharepoint.com/personal/esirotenko_lisc_org/Documents/Desktop/SOAR/Impact%20Report/2024/Support/Impact%20Report%20-%20202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lisctrial-my.sharepoint.com/personal/esirotenko_lisc_org/Documents/Desktop/SOAR/Impact%20Report/2024/Support/Impact%20Report%20-%202024.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lisctrial-my.sharepoint.com/personal/esirotenko_lisc_org/Documents/Desktop/SOAR/Impact%20Report/2024/Support/Impact%20Report%20-%202024.xlsx" TargetMode="External"/></Relationships>
</file>

<file path=ppt/charts/_rels/chartEx1.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https://lisctrial-my.sharepoint.com/personal/esirotenko_lisc_org/Documents/Desktop/SOAR/Impact%20Report/2024/Support/Impact%20Report%20-%20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bg1"/>
                </a:solidFill>
                <a:latin typeface="Arial" panose="020B0604020202020204" pitchFamily="34" charset="0"/>
                <a:ea typeface="+mn-ea"/>
                <a:cs typeface="Arial" panose="020B0604020202020204" pitchFamily="34" charset="0"/>
              </a:defRPr>
            </a:pPr>
            <a:r>
              <a:rPr lang="en-US" sz="1200" dirty="0">
                <a:solidFill>
                  <a:schemeClr val="bg1"/>
                </a:solidFill>
                <a:latin typeface="Arial" panose="020B0604020202020204" pitchFamily="34" charset="0"/>
                <a:cs typeface="Arial" panose="020B0604020202020204" pitchFamily="34" charset="0"/>
              </a:rPr>
              <a:t>Number of</a:t>
            </a:r>
            <a:r>
              <a:rPr lang="en-US" sz="1200" baseline="0" dirty="0">
                <a:solidFill>
                  <a:schemeClr val="bg1"/>
                </a:solidFill>
                <a:latin typeface="Arial" panose="020B0604020202020204" pitchFamily="34" charset="0"/>
                <a:cs typeface="Arial" panose="020B0604020202020204" pitchFamily="34" charset="0"/>
              </a:rPr>
              <a:t> Loans</a:t>
            </a:r>
            <a:endParaRPr lang="en-US" sz="1200" dirty="0">
              <a:solidFill>
                <a:schemeClr val="bg1"/>
              </a:solidFill>
              <a:latin typeface="Arial" panose="020B0604020202020204" pitchFamily="34" charset="0"/>
              <a:cs typeface="Arial" panose="020B0604020202020204" pitchFamily="34" charset="0"/>
            </a:endParaRPr>
          </a:p>
        </c:rich>
      </c:tx>
      <c:overlay val="0"/>
      <c:spPr>
        <a:solidFill>
          <a:srgbClr val="60C2CC"/>
        </a:solidFill>
        <a:ln>
          <a:noFill/>
        </a:ln>
        <a:effectLst/>
      </c:spPr>
      <c:txPr>
        <a:bodyPr rot="0" spcFirstLastPara="1" vertOverflow="ellipsis" vert="horz" wrap="square" anchor="ctr" anchorCtr="1"/>
        <a:lstStyle/>
        <a:p>
          <a:pPr>
            <a:defRPr sz="1200"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42319663539561203"/>
          <c:y val="0.21945824774151143"/>
          <c:w val="0.50580707729381835"/>
          <c:h val="0.67471931151890396"/>
        </c:manualLayout>
      </c:layout>
      <c:barChart>
        <c:barDir val="bar"/>
        <c:grouping val="clustered"/>
        <c:varyColors val="0"/>
        <c:ser>
          <c:idx val="0"/>
          <c:order val="0"/>
          <c:spPr>
            <a:solidFill>
              <a:srgbClr val="2BB1D1"/>
            </a:solidFill>
            <a:ln w="19050">
              <a:solidFill>
                <a:schemeClr val="lt1"/>
              </a:solidFill>
            </a:ln>
            <a:effectLst/>
          </c:spPr>
          <c:invertIfNegative val="0"/>
          <c:dPt>
            <c:idx val="0"/>
            <c:invertIfNegative val="0"/>
            <c:bubble3D val="0"/>
            <c:spPr>
              <a:solidFill>
                <a:srgbClr val="2BB1D1"/>
              </a:solidFill>
              <a:ln w="19050">
                <a:solidFill>
                  <a:schemeClr val="lt1"/>
                </a:solidFill>
              </a:ln>
              <a:effectLst/>
            </c:spPr>
            <c:extLst>
              <c:ext xmlns:c16="http://schemas.microsoft.com/office/drawing/2014/chart" uri="{C3380CC4-5D6E-409C-BE32-E72D297353CC}">
                <c16:uniqueId val="{00000001-60EF-4EDB-B4B7-F67B2F55ED15}"/>
              </c:ext>
            </c:extLst>
          </c:dPt>
          <c:dPt>
            <c:idx val="1"/>
            <c:invertIfNegative val="0"/>
            <c:bubble3D val="0"/>
            <c:spPr>
              <a:solidFill>
                <a:srgbClr val="2BB1D1"/>
              </a:solidFill>
              <a:ln w="19050">
                <a:solidFill>
                  <a:schemeClr val="lt1"/>
                </a:solidFill>
              </a:ln>
              <a:effectLst/>
            </c:spPr>
            <c:extLst>
              <c:ext xmlns:c16="http://schemas.microsoft.com/office/drawing/2014/chart" uri="{C3380CC4-5D6E-409C-BE32-E72D297353CC}">
                <c16:uniqueId val="{00000003-60EF-4EDB-B4B7-F67B2F55ED15}"/>
              </c:ext>
            </c:extLst>
          </c:dPt>
          <c:dPt>
            <c:idx val="2"/>
            <c:invertIfNegative val="0"/>
            <c:bubble3D val="0"/>
            <c:spPr>
              <a:solidFill>
                <a:srgbClr val="2BB1D1"/>
              </a:solidFill>
              <a:ln w="19050">
                <a:solidFill>
                  <a:schemeClr val="lt1"/>
                </a:solidFill>
              </a:ln>
              <a:effectLst/>
            </c:spPr>
            <c:extLst>
              <c:ext xmlns:c16="http://schemas.microsoft.com/office/drawing/2014/chart" uri="{C3380CC4-5D6E-409C-BE32-E72D297353CC}">
                <c16:uniqueId val="{00000005-60EF-4EDB-B4B7-F67B2F55ED15}"/>
              </c:ext>
            </c:extLst>
          </c:dPt>
          <c:dPt>
            <c:idx val="3"/>
            <c:invertIfNegative val="0"/>
            <c:bubble3D val="0"/>
            <c:spPr>
              <a:solidFill>
                <a:srgbClr val="2BB1D1"/>
              </a:solidFill>
              <a:ln w="19050">
                <a:solidFill>
                  <a:schemeClr val="lt1"/>
                </a:solidFill>
              </a:ln>
              <a:effectLst/>
            </c:spPr>
            <c:extLst>
              <c:ext xmlns:c16="http://schemas.microsoft.com/office/drawing/2014/chart" uri="{C3380CC4-5D6E-409C-BE32-E72D297353CC}">
                <c16:uniqueId val="{00000007-60EF-4EDB-B4B7-F67B2F55ED15}"/>
              </c:ext>
            </c:extLst>
          </c:dPt>
          <c:dLbls>
            <c:dLbl>
              <c:idx val="2"/>
              <c:layout>
                <c:manualLayout>
                  <c:x val="-3.2839058103412519E-2"/>
                  <c:y val="0"/>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0.10838544055794336"/>
                      <c:h val="0.19833508413418185"/>
                    </c:manualLayout>
                  </c15:layout>
                </c:ext>
                <c:ext xmlns:c16="http://schemas.microsoft.com/office/drawing/2014/chart" uri="{C3380CC4-5D6E-409C-BE32-E72D297353CC}">
                  <c16:uniqueId val="{00000005-60EF-4EDB-B4B7-F67B2F55ED15}"/>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Charts!$A$111:$A$114</c:f>
              <c:strCache>
                <c:ptCount val="4"/>
                <c:pt idx="0">
                  <c:v>Racial minorities</c:v>
                </c:pt>
                <c:pt idx="1">
                  <c:v>Women</c:v>
                </c:pt>
                <c:pt idx="2">
                  <c:v>LGBTQ individuals</c:v>
                </c:pt>
                <c:pt idx="3">
                  <c:v>Veterans</c:v>
                </c:pt>
              </c:strCache>
            </c:strRef>
          </c:cat>
          <c:val>
            <c:numRef>
              <c:f>Charts!$B$111:$B$114</c:f>
              <c:numCache>
                <c:formatCode>General</c:formatCode>
                <c:ptCount val="4"/>
                <c:pt idx="0">
                  <c:v>860</c:v>
                </c:pt>
                <c:pt idx="1">
                  <c:v>476</c:v>
                </c:pt>
                <c:pt idx="2">
                  <c:v>38</c:v>
                </c:pt>
                <c:pt idx="3">
                  <c:v>50</c:v>
                </c:pt>
              </c:numCache>
            </c:numRef>
          </c:val>
          <c:extLst>
            <c:ext xmlns:c16="http://schemas.microsoft.com/office/drawing/2014/chart" uri="{C3380CC4-5D6E-409C-BE32-E72D297353CC}">
              <c16:uniqueId val="{00000008-60EF-4EDB-B4B7-F67B2F55ED15}"/>
            </c:ext>
          </c:extLst>
        </c:ser>
        <c:dLbls>
          <c:showLegendKey val="0"/>
          <c:showVal val="0"/>
          <c:showCatName val="0"/>
          <c:showSerName val="0"/>
          <c:showPercent val="0"/>
          <c:showBubbleSize val="0"/>
        </c:dLbls>
        <c:gapWidth val="100"/>
        <c:axId val="1365530112"/>
        <c:axId val="1365529152"/>
      </c:barChart>
      <c:valAx>
        <c:axId val="1365529152"/>
        <c:scaling>
          <c:orientation val="minMax"/>
        </c:scaling>
        <c:delete val="0"/>
        <c:axPos val="b"/>
        <c:numFmt formatCode="General" sourceLinked="1"/>
        <c:majorTickMark val="out"/>
        <c:minorTickMark val="none"/>
        <c:tickLblPos val="nextTo"/>
        <c:spPr>
          <a:noFill/>
          <a:ln>
            <a:solidFill>
              <a:schemeClr val="bg1">
                <a:lumMod val="85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65530112"/>
        <c:crosses val="autoZero"/>
        <c:crossBetween val="between"/>
      </c:valAx>
      <c:catAx>
        <c:axId val="1365530112"/>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65529152"/>
        <c:crosses val="autoZero"/>
        <c:auto val="1"/>
        <c:lblAlgn val="ctr"/>
        <c:lblOffset val="100"/>
        <c:noMultiLvlLbl val="0"/>
      </c:cat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bg1"/>
                </a:solidFill>
                <a:latin typeface="Arial" panose="020B0604020202020204" pitchFamily="34" charset="0"/>
                <a:ea typeface="+mn-ea"/>
                <a:cs typeface="Arial" panose="020B0604020202020204" pitchFamily="34" charset="0"/>
              </a:defRPr>
            </a:pPr>
            <a:r>
              <a:rPr lang="en-US" sz="1200" dirty="0">
                <a:solidFill>
                  <a:schemeClr val="bg1"/>
                </a:solidFill>
                <a:latin typeface="Arial" panose="020B0604020202020204" pitchFamily="34" charset="0"/>
                <a:cs typeface="Arial" panose="020B0604020202020204" pitchFamily="34" charset="0"/>
              </a:rPr>
              <a:t>Original Principal Value</a:t>
            </a:r>
          </a:p>
        </c:rich>
      </c:tx>
      <c:layout>
        <c:manualLayout>
          <c:xMode val="edge"/>
          <c:yMode val="edge"/>
          <c:x val="0.2204812440264422"/>
          <c:y val="1.6396215185477344E-2"/>
        </c:manualLayout>
      </c:layout>
      <c:overlay val="0"/>
      <c:spPr>
        <a:solidFill>
          <a:srgbClr val="60C2CC"/>
        </a:solidFill>
        <a:ln>
          <a:noFill/>
        </a:ln>
        <a:effectLst/>
      </c:spPr>
      <c:txPr>
        <a:bodyPr rot="0" spcFirstLastPara="1" vertOverflow="ellipsis" vert="horz" wrap="square" anchor="ctr" anchorCtr="1"/>
        <a:lstStyle/>
        <a:p>
          <a:pPr>
            <a:defRPr sz="1200"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7638888888888891"/>
          <c:y val="0.11342592592592593"/>
          <c:w val="0.46388888888888891"/>
          <c:h val="0.77314814814814814"/>
        </c:manualLayout>
      </c:layout>
      <c:pieChart>
        <c:varyColors val="1"/>
        <c:ser>
          <c:idx val="0"/>
          <c:order val="0"/>
          <c:dPt>
            <c:idx val="0"/>
            <c:bubble3D val="0"/>
            <c:spPr>
              <a:solidFill>
                <a:srgbClr val="00A5DF"/>
              </a:solidFill>
              <a:ln w="19050">
                <a:solidFill>
                  <a:schemeClr val="lt1"/>
                </a:solidFill>
              </a:ln>
              <a:effectLst/>
            </c:spPr>
            <c:extLst>
              <c:ext xmlns:c16="http://schemas.microsoft.com/office/drawing/2014/chart" uri="{C3380CC4-5D6E-409C-BE32-E72D297353CC}">
                <c16:uniqueId val="{00000001-11B4-44F0-BC2B-DC19AAD8A233}"/>
              </c:ext>
            </c:extLst>
          </c:dPt>
          <c:dPt>
            <c:idx val="1"/>
            <c:bubble3D val="0"/>
            <c:spPr>
              <a:solidFill>
                <a:srgbClr val="60C2CC"/>
              </a:solidFill>
              <a:ln w="19050">
                <a:solidFill>
                  <a:schemeClr val="lt1"/>
                </a:solidFill>
              </a:ln>
              <a:effectLst/>
            </c:spPr>
            <c:extLst>
              <c:ext xmlns:c16="http://schemas.microsoft.com/office/drawing/2014/chart" uri="{C3380CC4-5D6E-409C-BE32-E72D297353CC}">
                <c16:uniqueId val="{00000003-11B4-44F0-BC2B-DC19AAD8A233}"/>
              </c:ext>
            </c:extLst>
          </c:dPt>
          <c:dPt>
            <c:idx val="2"/>
            <c:bubble3D val="0"/>
            <c:spPr>
              <a:solidFill>
                <a:srgbClr val="7F7F7F"/>
              </a:solidFill>
              <a:ln w="19050">
                <a:solidFill>
                  <a:schemeClr val="lt1"/>
                </a:solidFill>
              </a:ln>
              <a:effectLst/>
            </c:spPr>
            <c:extLst>
              <c:ext xmlns:c16="http://schemas.microsoft.com/office/drawing/2014/chart" uri="{C3380CC4-5D6E-409C-BE32-E72D297353CC}">
                <c16:uniqueId val="{00000005-11B4-44F0-BC2B-DC19AAD8A23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1B4-44F0-BC2B-DC19AAD8A233}"/>
              </c:ext>
            </c:extLst>
          </c:dPt>
          <c:dLbls>
            <c:dLbl>
              <c:idx val="0"/>
              <c:tx>
                <c:rich>
                  <a:bodyPr/>
                  <a:lstStyle/>
                  <a:p>
                    <a:fld id="{68285A3E-B9DE-42B8-BE71-969AA265F6BB}" type="CATEGORYNAME">
                      <a:rPr lang="en-US">
                        <a:solidFill>
                          <a:schemeClr val="tx1"/>
                        </a:solidFill>
                        <a:latin typeface="Arial" panose="020B0604020202020204" pitchFamily="34" charset="0"/>
                        <a:cs typeface="Arial" panose="020B0604020202020204" pitchFamily="34" charset="0"/>
                      </a:rPr>
                      <a:pPr/>
                      <a:t>[CATEGORY NAME]</a:t>
                    </a:fld>
                    <a:r>
                      <a:rPr lang="en-US" baseline="0" dirty="0">
                        <a:solidFill>
                          <a:schemeClr val="tx1"/>
                        </a:solidFill>
                        <a:latin typeface="Arial" panose="020B0604020202020204" pitchFamily="34" charset="0"/>
                        <a:cs typeface="Arial" panose="020B0604020202020204" pitchFamily="34" charset="0"/>
                      </a:rPr>
                      <a:t>
</a:t>
                    </a:r>
                    <a:fld id="{5CA51C06-2503-4C33-9C15-84C3CA3F3190}" type="VALUE">
                      <a:rPr lang="en-US" baseline="0">
                        <a:solidFill>
                          <a:schemeClr val="tx1"/>
                        </a:solidFill>
                        <a:latin typeface="Arial" panose="020B0604020202020204" pitchFamily="34" charset="0"/>
                        <a:cs typeface="Arial" panose="020B0604020202020204" pitchFamily="34" charset="0"/>
                      </a:rPr>
                      <a:pPr/>
                      <a:t>[VALUE]</a:t>
                    </a:fld>
                    <a:endParaRPr lang="en-US" baseline="0" dirty="0">
                      <a:solidFill>
                        <a:schemeClr val="tx1"/>
                      </a:solidFill>
                      <a:latin typeface="Arial" panose="020B0604020202020204" pitchFamily="34" charset="0"/>
                      <a:cs typeface="Arial" panose="020B0604020202020204" pitchFamily="34" charset="0"/>
                    </a:endParaRPr>
                  </a:p>
                </c:rich>
              </c:tx>
              <c:dLblPos val="outEnd"/>
              <c:showLegendKey val="0"/>
              <c:showVal val="1"/>
              <c:showCatName val="1"/>
              <c:showSerName val="0"/>
              <c:showPercent val="0"/>
              <c:showBubbleSize val="0"/>
              <c:separator>
</c:separator>
              <c:extLst>
                <c:ext xmlns:c15="http://schemas.microsoft.com/office/drawing/2012/chart" uri="{CE6537A1-D6FC-4f65-9D91-7224C49458BB}">
                  <c15:layout>
                    <c:manualLayout>
                      <c:w val="0.28190147305979318"/>
                      <c:h val="0.29382017612375394"/>
                    </c:manualLayout>
                  </c15:layout>
                  <c15:dlblFieldTable/>
                  <c15:showDataLabelsRange val="0"/>
                </c:ext>
                <c:ext xmlns:c16="http://schemas.microsoft.com/office/drawing/2014/chart" uri="{C3380CC4-5D6E-409C-BE32-E72D297353CC}">
                  <c16:uniqueId val="{00000001-11B4-44F0-BC2B-DC19AAD8A233}"/>
                </c:ext>
              </c:extLst>
            </c:dLbl>
            <c:dLbl>
              <c:idx val="2"/>
              <c:layout>
                <c:manualLayout>
                  <c:x val="0"/>
                  <c:y val="-9.837707593943652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7294700414400852"/>
                      <c:h val="0.29382017612375394"/>
                    </c:manualLayout>
                  </c15:layout>
                </c:ext>
                <c:ext xmlns:c16="http://schemas.microsoft.com/office/drawing/2014/chart" uri="{C3380CC4-5D6E-409C-BE32-E72D297353CC}">
                  <c16:uniqueId val="{00000005-11B4-44F0-BC2B-DC19AAD8A233}"/>
                </c:ext>
              </c:extLst>
            </c:dLbl>
            <c:dLbl>
              <c:idx val="3"/>
              <c:layout>
                <c:manualLayout>
                  <c:x val="-0.11423677849880041"/>
                  <c:y val="5.343315658987987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8392924944491615"/>
                      <c:h val="0.22446418588918482"/>
                    </c:manualLayout>
                  </c15:layout>
                </c:ext>
                <c:ext xmlns:c16="http://schemas.microsoft.com/office/drawing/2014/chart" uri="{C3380CC4-5D6E-409C-BE32-E72D297353CC}">
                  <c16:uniqueId val="{00000007-11B4-44F0-BC2B-DC19AAD8A233}"/>
                </c:ext>
              </c:extLst>
            </c:dLbl>
            <c:numFmt formatCode="&quot;$&quot;#,##0.0,,\ &quot;M&quot;"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Charts!$A$123:$A$126</c:f>
              <c:strCache>
                <c:ptCount val="4"/>
                <c:pt idx="0">
                  <c:v>Racial minorities</c:v>
                </c:pt>
                <c:pt idx="1">
                  <c:v>Women</c:v>
                </c:pt>
                <c:pt idx="2">
                  <c:v>LGBTQ individuals</c:v>
                </c:pt>
                <c:pt idx="3">
                  <c:v>Veterans</c:v>
                </c:pt>
              </c:strCache>
            </c:strRef>
          </c:cat>
          <c:val>
            <c:numRef>
              <c:f>Charts!$B$123:$B$126</c:f>
              <c:numCache>
                <c:formatCode>"$"#,##0_);[Red]\("$"#,##0\)</c:formatCode>
                <c:ptCount val="4"/>
                <c:pt idx="0">
                  <c:v>46225047</c:v>
                </c:pt>
                <c:pt idx="1">
                  <c:v>22832994</c:v>
                </c:pt>
                <c:pt idx="2">
                  <c:v>1560314</c:v>
                </c:pt>
                <c:pt idx="3">
                  <c:v>2653757</c:v>
                </c:pt>
              </c:numCache>
            </c:numRef>
          </c:val>
          <c:extLst>
            <c:ext xmlns:c16="http://schemas.microsoft.com/office/drawing/2014/chart" uri="{C3380CC4-5D6E-409C-BE32-E72D297353CC}">
              <c16:uniqueId val="{00000008-11B4-44F0-BC2B-DC19AAD8A233}"/>
            </c:ext>
          </c:extLst>
        </c:ser>
        <c:dLbls>
          <c:showLegendKey val="0"/>
          <c:showVal val="1"/>
          <c:showCatName val="1"/>
          <c:showSerName val="0"/>
          <c:showPercent val="0"/>
          <c:showBubbleSize val="0"/>
          <c:showLeaderLines val="0"/>
        </c:dLbls>
        <c:firstSliceAng val="134"/>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baseline="0">
                <a:solidFill>
                  <a:schemeClr val="bg1"/>
                </a:solidFill>
                <a:latin typeface="Arial" panose="020B0604020202020204" pitchFamily="34" charset="0"/>
                <a:ea typeface="+mn-ea"/>
                <a:cs typeface="Arial" panose="020B0604020202020204" pitchFamily="34" charset="0"/>
              </a:defRPr>
            </a:pPr>
            <a:r>
              <a:rPr lang="en-US" sz="1200" b="0" i="0" u="none" strike="noStrike" baseline="0" dirty="0">
                <a:solidFill>
                  <a:schemeClr val="bg1"/>
                </a:solidFill>
                <a:latin typeface="Arial" panose="020B0604020202020204" pitchFamily="34" charset="0"/>
                <a:cs typeface="Arial" panose="020B0604020202020204" pitchFamily="34" charset="0"/>
              </a:rPr>
              <a:t>Distribution of Portfolio Loans by CDFI</a:t>
            </a:r>
          </a:p>
        </c:rich>
      </c:tx>
      <c:overlay val="0"/>
      <c:spPr>
        <a:solidFill>
          <a:srgbClr val="00A5DF"/>
        </a:solidFill>
        <a:ln>
          <a:noFill/>
        </a:ln>
        <a:effectLst/>
      </c:spPr>
      <c:txPr>
        <a:bodyPr rot="0" spcFirstLastPara="1" vertOverflow="ellipsis" vert="horz" wrap="square" anchor="ctr" anchorCtr="1"/>
        <a:lstStyle/>
        <a:p>
          <a:pPr>
            <a:defRPr sz="1200" b="0" i="0" u="none" strike="noStrike"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bar"/>
        <c:grouping val="clustered"/>
        <c:varyColors val="0"/>
        <c:ser>
          <c:idx val="0"/>
          <c:order val="0"/>
          <c:tx>
            <c:strRef>
              <c:f>Charts!$B$87</c:f>
              <c:strCache>
                <c:ptCount val="1"/>
                <c:pt idx="0">
                  <c:v>Amount deployed</c:v>
                </c:pt>
              </c:strCache>
            </c:strRef>
          </c:tx>
          <c:spPr>
            <a:solidFill>
              <a:srgbClr val="60C2CC"/>
            </a:solidFill>
            <a:ln>
              <a:noFill/>
            </a:ln>
            <a:effectLst/>
          </c:spPr>
          <c:invertIfNegative val="0"/>
          <c:dLbls>
            <c:numFmt formatCode="&quot;$&quot;#,##0.0,,\ &quot;M&quot;"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Charts!$A$88:$A$98</c:f>
              <c:strCache>
                <c:ptCount val="11"/>
                <c:pt idx="0">
                  <c:v>NDC</c:v>
                </c:pt>
                <c:pt idx="1">
                  <c:v>Ascendus</c:v>
                </c:pt>
                <c:pt idx="2">
                  <c:v>Opportunity Fund</c:v>
                </c:pt>
                <c:pt idx="3">
                  <c:v>TruFund</c:v>
                </c:pt>
                <c:pt idx="4">
                  <c:v>NCIF</c:v>
                </c:pt>
                <c:pt idx="5">
                  <c:v>BBIF</c:v>
                </c:pt>
                <c:pt idx="6">
                  <c:v>LiftFund</c:v>
                </c:pt>
                <c:pt idx="7">
                  <c:v>ACE</c:v>
                </c:pt>
                <c:pt idx="8">
                  <c:v>Pathway Lending</c:v>
                </c:pt>
                <c:pt idx="9">
                  <c:v>People Fund</c:v>
                </c:pt>
                <c:pt idx="10">
                  <c:v>Communities Unlimited</c:v>
                </c:pt>
              </c:strCache>
            </c:strRef>
          </c:cat>
          <c:val>
            <c:numRef>
              <c:f>Charts!$B$88:$B$98</c:f>
              <c:numCache>
                <c:formatCode>_("$"* #,##0_);_("$"* \(#,##0\);_("$"* "-"??_);_(@_)</c:formatCode>
                <c:ptCount val="11"/>
                <c:pt idx="0">
                  <c:v>22103300</c:v>
                </c:pt>
                <c:pt idx="1">
                  <c:v>17746776.100000001</c:v>
                </c:pt>
                <c:pt idx="2">
                  <c:v>12298892</c:v>
                </c:pt>
                <c:pt idx="3">
                  <c:v>3923948</c:v>
                </c:pt>
                <c:pt idx="4">
                  <c:v>2567800</c:v>
                </c:pt>
                <c:pt idx="5">
                  <c:v>1957686.78</c:v>
                </c:pt>
                <c:pt idx="6">
                  <c:v>1602182.64</c:v>
                </c:pt>
                <c:pt idx="7">
                  <c:v>363441</c:v>
                </c:pt>
                <c:pt idx="8">
                  <c:v>105000</c:v>
                </c:pt>
                <c:pt idx="9">
                  <c:v>100000</c:v>
                </c:pt>
                <c:pt idx="10">
                  <c:v>10000</c:v>
                </c:pt>
              </c:numCache>
            </c:numRef>
          </c:val>
          <c:extLst>
            <c:ext xmlns:c16="http://schemas.microsoft.com/office/drawing/2014/chart" uri="{C3380CC4-5D6E-409C-BE32-E72D297353CC}">
              <c16:uniqueId val="{00000000-B159-42B0-9D70-5B21652D54DD}"/>
            </c:ext>
          </c:extLst>
        </c:ser>
        <c:ser>
          <c:idx val="1"/>
          <c:order val="1"/>
          <c:tx>
            <c:strRef>
              <c:f>Charts!$C$87</c:f>
              <c:strCache>
                <c:ptCount val="1"/>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baseline="0">
                    <a:solidFill>
                      <a:schemeClr val="tx1">
                        <a:lumMod val="65000"/>
                        <a:lumOff val="3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Charts!$A$88:$A$98</c:f>
              <c:strCache>
                <c:ptCount val="11"/>
                <c:pt idx="0">
                  <c:v>NDC</c:v>
                </c:pt>
                <c:pt idx="1">
                  <c:v>Ascendus</c:v>
                </c:pt>
                <c:pt idx="2">
                  <c:v>Opportunity Fund</c:v>
                </c:pt>
                <c:pt idx="3">
                  <c:v>TruFund</c:v>
                </c:pt>
                <c:pt idx="4">
                  <c:v>NCIF</c:v>
                </c:pt>
                <c:pt idx="5">
                  <c:v>BBIF</c:v>
                </c:pt>
                <c:pt idx="6">
                  <c:v>LiftFund</c:v>
                </c:pt>
                <c:pt idx="7">
                  <c:v>ACE</c:v>
                </c:pt>
                <c:pt idx="8">
                  <c:v>Pathway Lending</c:v>
                </c:pt>
                <c:pt idx="9">
                  <c:v>People Fund</c:v>
                </c:pt>
                <c:pt idx="10">
                  <c:v>Communities Unlimited</c:v>
                </c:pt>
              </c:strCache>
            </c:strRef>
          </c:cat>
          <c:val>
            <c:numRef>
              <c:f>Charts!$C$88:$C$98</c:f>
              <c:numCache>
                <c:formatCode>General</c:formatCode>
                <c:ptCount val="11"/>
              </c:numCache>
            </c:numRef>
          </c:val>
          <c:extLst>
            <c:ext xmlns:c16="http://schemas.microsoft.com/office/drawing/2014/chart" uri="{C3380CC4-5D6E-409C-BE32-E72D297353CC}">
              <c16:uniqueId val="{00000001-B159-42B0-9D70-5B21652D54DD}"/>
            </c:ext>
          </c:extLst>
        </c:ser>
        <c:dLbls>
          <c:showLegendKey val="0"/>
          <c:showVal val="1"/>
          <c:showCatName val="0"/>
          <c:showSerName val="0"/>
          <c:showPercent val="0"/>
          <c:showBubbleSize val="0"/>
        </c:dLbls>
        <c:gapWidth val="6"/>
        <c:axId val="2093581503"/>
        <c:axId val="2093578143"/>
      </c:barChart>
      <c:catAx>
        <c:axId val="2093581503"/>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baseline="0">
                <a:solidFill>
                  <a:schemeClr val="tx1"/>
                </a:solidFill>
                <a:latin typeface="Arial" panose="020B0604020202020204" pitchFamily="34" charset="0"/>
                <a:ea typeface="+mn-ea"/>
                <a:cs typeface="Arial" panose="020B0604020202020204" pitchFamily="34" charset="0"/>
              </a:defRPr>
            </a:pPr>
            <a:endParaRPr lang="en-US"/>
          </a:p>
        </c:txPr>
        <c:crossAx val="2093578143"/>
        <c:crosses val="autoZero"/>
        <c:auto val="1"/>
        <c:lblAlgn val="ctr"/>
        <c:lblOffset val="100"/>
        <c:noMultiLvlLbl val="0"/>
      </c:catAx>
      <c:valAx>
        <c:axId val="2093578143"/>
        <c:scaling>
          <c:orientation val="minMax"/>
        </c:scaling>
        <c:delete val="1"/>
        <c:axPos val="t"/>
        <c:numFmt formatCode="_(&quot;$&quot;* #,##0_);_(&quot;$&quot;* \(#,##0\);_(&quot;$&quot;* &quot;-&quot;??_);_(@_)" sourceLinked="1"/>
        <c:majorTickMark val="none"/>
        <c:minorTickMark val="none"/>
        <c:tickLblPos val="nextTo"/>
        <c:crossAx val="2093581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6823141007675627"/>
          <c:y val="0.10063040432829332"/>
          <c:w val="0.80318616892492956"/>
          <c:h val="0.83009532550762444"/>
        </c:manualLayout>
      </c:layout>
      <c:barChart>
        <c:barDir val="bar"/>
        <c:grouping val="clustered"/>
        <c:varyColors val="0"/>
        <c:ser>
          <c:idx val="0"/>
          <c:order val="0"/>
          <c:tx>
            <c:strRef>
              <c:f>Charts!$B$3</c:f>
              <c:strCache>
                <c:ptCount val="1"/>
                <c:pt idx="0">
                  <c:v>% of Total Originated Value</c:v>
                </c:pt>
              </c:strCache>
            </c:strRef>
          </c:tx>
          <c:spPr>
            <a:solidFill>
              <a:srgbClr val="60C2CC"/>
            </a:solidFill>
            <a:ln>
              <a:noFill/>
            </a:ln>
            <a:effectLst/>
          </c:spPr>
          <c:invertIfNegative val="0"/>
          <c:cat>
            <c:strRef>
              <c:f>Charts!$A$4:$A$19</c:f>
              <c:strCache>
                <c:ptCount val="16"/>
                <c:pt idx="0">
                  <c:v>Florida</c:v>
                </c:pt>
                <c:pt idx="1">
                  <c:v>Georgia</c:v>
                </c:pt>
                <c:pt idx="2">
                  <c:v>Texas</c:v>
                </c:pt>
                <c:pt idx="3">
                  <c:v>North Carolina</c:v>
                </c:pt>
                <c:pt idx="4">
                  <c:v>Virginia</c:v>
                </c:pt>
                <c:pt idx="5">
                  <c:v>Delaware</c:v>
                </c:pt>
                <c:pt idx="6">
                  <c:v>Louisiana</c:v>
                </c:pt>
                <c:pt idx="7">
                  <c:v>Alabama</c:v>
                </c:pt>
                <c:pt idx="8">
                  <c:v>South Carolina</c:v>
                </c:pt>
                <c:pt idx="9">
                  <c:v>Maryland</c:v>
                </c:pt>
                <c:pt idx="10">
                  <c:v>Tennessee</c:v>
                </c:pt>
                <c:pt idx="11">
                  <c:v>Mississippi</c:v>
                </c:pt>
                <c:pt idx="12">
                  <c:v>District of Columbia</c:v>
                </c:pt>
                <c:pt idx="13">
                  <c:v>West Virginia</c:v>
                </c:pt>
                <c:pt idx="14">
                  <c:v>Arkansas</c:v>
                </c:pt>
                <c:pt idx="15">
                  <c:v>Oklahoma</c:v>
                </c:pt>
              </c:strCache>
            </c:strRef>
          </c:cat>
          <c:val>
            <c:numRef>
              <c:f>Charts!$B$4:$B$19</c:f>
              <c:numCache>
                <c:formatCode>0%</c:formatCode>
                <c:ptCount val="16"/>
                <c:pt idx="0">
                  <c:v>0.51416861935118774</c:v>
                </c:pt>
                <c:pt idx="1">
                  <c:v>0.15486876332659641</c:v>
                </c:pt>
                <c:pt idx="2">
                  <c:v>0.10687279210776776</c:v>
                </c:pt>
                <c:pt idx="3">
                  <c:v>6.4644123124577554E-2</c:v>
                </c:pt>
                <c:pt idx="4">
                  <c:v>4.6215381805509395E-2</c:v>
                </c:pt>
                <c:pt idx="5">
                  <c:v>2.7618698411126619E-2</c:v>
                </c:pt>
                <c:pt idx="6">
                  <c:v>1.9608013507629647E-2</c:v>
                </c:pt>
                <c:pt idx="7">
                  <c:v>1.8205290259413216E-2</c:v>
                </c:pt>
                <c:pt idx="8">
                  <c:v>1.5045988005231017E-2</c:v>
                </c:pt>
                <c:pt idx="9">
                  <c:v>1.0850121732661743E-2</c:v>
                </c:pt>
                <c:pt idx="10">
                  <c:v>6.3515161368895975E-3</c:v>
                </c:pt>
                <c:pt idx="11">
                  <c:v>4.530796601463453E-3</c:v>
                </c:pt>
                <c:pt idx="12">
                  <c:v>4.3391880234590167E-3</c:v>
                </c:pt>
                <c:pt idx="13">
                  <c:v>4.145174183564259E-3</c:v>
                </c:pt>
                <c:pt idx="14">
                  <c:v>2.4542961007991112E-3</c:v>
                </c:pt>
                <c:pt idx="15">
                  <c:v>8.1237322123420529E-5</c:v>
                </c:pt>
              </c:numCache>
            </c:numRef>
          </c:val>
          <c:extLst>
            <c:ext xmlns:c16="http://schemas.microsoft.com/office/drawing/2014/chart" uri="{C3380CC4-5D6E-409C-BE32-E72D297353CC}">
              <c16:uniqueId val="{00000000-6970-4968-B190-66C8DBA62946}"/>
            </c:ext>
          </c:extLst>
        </c:ser>
        <c:dLbls>
          <c:showLegendKey val="0"/>
          <c:showVal val="0"/>
          <c:showCatName val="0"/>
          <c:showSerName val="0"/>
          <c:showPercent val="0"/>
          <c:showBubbleSize val="0"/>
        </c:dLbls>
        <c:gapWidth val="20"/>
        <c:axId val="1298723568"/>
        <c:axId val="180633872"/>
        <c:extLst>
          <c:ext xmlns:c15="http://schemas.microsoft.com/office/drawing/2012/chart" uri="{02D57815-91ED-43cb-92C2-25804820EDAC}">
            <c15:filteredBarSeries>
              <c15:ser>
                <c:idx val="1"/>
                <c:order val="1"/>
                <c:tx>
                  <c:strRef>
                    <c:extLst>
                      <c:ext uri="{02D57815-91ED-43cb-92C2-25804820EDAC}">
                        <c15:formulaRef>
                          <c15:sqref>Charts!$C$3</c15:sqref>
                        </c15:formulaRef>
                      </c:ext>
                    </c:extLst>
                    <c:strCache>
                      <c:ptCount val="1"/>
                      <c:pt idx="0">
                        <c:v>Active Portfolio</c:v>
                      </c:pt>
                    </c:strCache>
                  </c:strRef>
                </c:tx>
                <c:spPr>
                  <a:solidFill>
                    <a:schemeClr val="accent2"/>
                  </a:solidFill>
                  <a:ln>
                    <a:noFill/>
                  </a:ln>
                  <a:effectLst/>
                </c:spPr>
                <c:invertIfNegative val="0"/>
                <c:cat>
                  <c:strRef>
                    <c:extLst>
                      <c:ext uri="{02D57815-91ED-43cb-92C2-25804820EDAC}">
                        <c15:formulaRef>
                          <c15:sqref>Charts!$A$4:$A$19</c15:sqref>
                        </c15:formulaRef>
                      </c:ext>
                    </c:extLst>
                    <c:strCache>
                      <c:ptCount val="16"/>
                      <c:pt idx="0">
                        <c:v>Florida</c:v>
                      </c:pt>
                      <c:pt idx="1">
                        <c:v>Georgia</c:v>
                      </c:pt>
                      <c:pt idx="2">
                        <c:v>Texas</c:v>
                      </c:pt>
                      <c:pt idx="3">
                        <c:v>North Carolina</c:v>
                      </c:pt>
                      <c:pt idx="4">
                        <c:v>Virginia</c:v>
                      </c:pt>
                      <c:pt idx="5">
                        <c:v>Delaware</c:v>
                      </c:pt>
                      <c:pt idx="6">
                        <c:v>Louisiana</c:v>
                      </c:pt>
                      <c:pt idx="7">
                        <c:v>Alabama</c:v>
                      </c:pt>
                      <c:pt idx="8">
                        <c:v>South Carolina</c:v>
                      </c:pt>
                      <c:pt idx="9">
                        <c:v>Maryland</c:v>
                      </c:pt>
                      <c:pt idx="10">
                        <c:v>Tennessee</c:v>
                      </c:pt>
                      <c:pt idx="11">
                        <c:v>Mississippi</c:v>
                      </c:pt>
                      <c:pt idx="12">
                        <c:v>District of Columbia</c:v>
                      </c:pt>
                      <c:pt idx="13">
                        <c:v>West Virginia</c:v>
                      </c:pt>
                      <c:pt idx="14">
                        <c:v>Arkansas</c:v>
                      </c:pt>
                      <c:pt idx="15">
                        <c:v>Oklahoma</c:v>
                      </c:pt>
                    </c:strCache>
                  </c:strRef>
                </c:cat>
                <c:val>
                  <c:numRef>
                    <c:extLst>
                      <c:ext uri="{02D57815-91ED-43cb-92C2-25804820EDAC}">
                        <c15:formulaRef>
                          <c15:sqref>Charts!$C$4:$C$19</c15:sqref>
                        </c15:formulaRef>
                      </c:ext>
                    </c:extLst>
                    <c:numCache>
                      <c:formatCode>0%</c:formatCode>
                      <c:ptCount val="16"/>
                      <c:pt idx="0">
                        <c:v>0.47188301833871776</c:v>
                      </c:pt>
                      <c:pt idx="1">
                        <c:v>0.10446081590755404</c:v>
                      </c:pt>
                      <c:pt idx="2">
                        <c:v>0.14668997402915626</c:v>
                      </c:pt>
                      <c:pt idx="3">
                        <c:v>8.685862739445474E-2</c:v>
                      </c:pt>
                      <c:pt idx="4">
                        <c:v>5.8478396961244329E-2</c:v>
                      </c:pt>
                      <c:pt idx="5">
                        <c:v>2.8616014849917312E-2</c:v>
                      </c:pt>
                      <c:pt idx="6">
                        <c:v>2.5277918501916668E-2</c:v>
                      </c:pt>
                      <c:pt idx="7">
                        <c:v>2.1910322744967431E-2</c:v>
                      </c:pt>
                      <c:pt idx="8">
                        <c:v>1.8034850565913571E-2</c:v>
                      </c:pt>
                      <c:pt idx="9">
                        <c:v>1.0976483396592034E-2</c:v>
                      </c:pt>
                      <c:pt idx="10">
                        <c:v>8.1815073235406675E-3</c:v>
                      </c:pt>
                      <c:pt idx="11">
                        <c:v>8.5559774838709045E-3</c:v>
                      </c:pt>
                      <c:pt idx="12">
                        <c:v>0</c:v>
                      </c:pt>
                      <c:pt idx="13">
                        <c:v>7.0960777539568493E-3</c:v>
                      </c:pt>
                      <c:pt idx="14">
                        <c:v>2.9800147481974025E-3</c:v>
                      </c:pt>
                      <c:pt idx="15">
                        <c:v>0</c:v>
                      </c:pt>
                    </c:numCache>
                  </c:numRef>
                </c:val>
                <c:extLst>
                  <c:ext xmlns:c16="http://schemas.microsoft.com/office/drawing/2014/chart" uri="{C3380CC4-5D6E-409C-BE32-E72D297353CC}">
                    <c16:uniqueId val="{00000001-6970-4968-B190-66C8DBA62946}"/>
                  </c:ext>
                </c:extLst>
              </c15:ser>
            </c15:filteredBarSeries>
          </c:ext>
        </c:extLst>
      </c:barChart>
      <c:catAx>
        <c:axId val="12987235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80633872"/>
        <c:crosses val="autoZero"/>
        <c:auto val="0"/>
        <c:lblAlgn val="ctr"/>
        <c:lblOffset val="100"/>
        <c:noMultiLvlLbl val="0"/>
      </c:catAx>
      <c:valAx>
        <c:axId val="180633872"/>
        <c:scaling>
          <c:orientation val="minMax"/>
          <c:max val="0.55000000000000004"/>
          <c:min val="0"/>
        </c:scaling>
        <c:delete val="0"/>
        <c:axPos val="t"/>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29872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Charts!$B$39</c:f>
              <c:strCache>
                <c:ptCount val="1"/>
                <c:pt idx="0">
                  <c:v>% of Total Originated Value</c:v>
                </c:pt>
              </c:strCache>
            </c:strRef>
          </c:tx>
          <c:spPr>
            <a:solidFill>
              <a:srgbClr val="60C2CC"/>
            </a:solidFill>
            <a:ln>
              <a:noFill/>
            </a:ln>
            <a:effectLst/>
          </c:spPr>
          <c:invertIfNegative val="0"/>
          <c:cat>
            <c:strRef>
              <c:f>Charts!$A$40:$A$60</c:f>
              <c:strCache>
                <c:ptCount val="21"/>
                <c:pt idx="0">
                  <c:v>Professional Services</c:v>
                </c:pt>
                <c:pt idx="1">
                  <c:v>Business Services</c:v>
                </c:pt>
                <c:pt idx="2">
                  <c:v>Other</c:v>
                </c:pt>
                <c:pt idx="3">
                  <c:v>Construction</c:v>
                </c:pt>
                <c:pt idx="4">
                  <c:v>Transportation &amp; Warehousing</c:v>
                </c:pt>
                <c:pt idx="5">
                  <c:v>Retail</c:v>
                </c:pt>
                <c:pt idx="6">
                  <c:v>Restaurant</c:v>
                </c:pt>
                <c:pt idx="7">
                  <c:v>Healthcare and Social Assistance</c:v>
                </c:pt>
                <c:pt idx="8">
                  <c:v>Manufacturing</c:v>
                </c:pt>
                <c:pt idx="9">
                  <c:v>Educational Services</c:v>
                </c:pt>
                <c:pt idx="10">
                  <c:v>Wholesale Trade</c:v>
                </c:pt>
                <c:pt idx="11">
                  <c:v>Information Technology</c:v>
                </c:pt>
                <c:pt idx="12">
                  <c:v>Accomodation &amp; Food Service</c:v>
                </c:pt>
                <c:pt idx="13">
                  <c:v>Real Estate</c:v>
                </c:pt>
                <c:pt idx="14">
                  <c:v>Finance &amp; Insurance</c:v>
                </c:pt>
                <c:pt idx="15">
                  <c:v>Dentists/Physicians</c:v>
                </c:pt>
                <c:pt idx="16">
                  <c:v>Waste Management</c:v>
                </c:pt>
                <c:pt idx="17">
                  <c:v>Hotels</c:v>
                </c:pt>
                <c:pt idx="18">
                  <c:v>Agriculture</c:v>
                </c:pt>
                <c:pt idx="19">
                  <c:v>Gas Stations &amp; Convenience Stores</c:v>
                </c:pt>
                <c:pt idx="20">
                  <c:v>Utilities</c:v>
                </c:pt>
              </c:strCache>
            </c:strRef>
          </c:cat>
          <c:val>
            <c:numRef>
              <c:f>Charts!$B$40:$B$60</c:f>
              <c:numCache>
                <c:formatCode>0%</c:formatCode>
                <c:ptCount val="21"/>
                <c:pt idx="0">
                  <c:v>0.15758027048808082</c:v>
                </c:pt>
                <c:pt idx="1">
                  <c:v>0.15296644424616351</c:v>
                </c:pt>
                <c:pt idx="2">
                  <c:v>0.1279068673905267</c:v>
                </c:pt>
                <c:pt idx="3">
                  <c:v>0.10043228271453611</c:v>
                </c:pt>
                <c:pt idx="4">
                  <c:v>8.182899440728697E-2</c:v>
                </c:pt>
                <c:pt idx="5">
                  <c:v>6.7176180227268678E-2</c:v>
                </c:pt>
                <c:pt idx="6">
                  <c:v>6.2525364243255555E-2</c:v>
                </c:pt>
                <c:pt idx="7">
                  <c:v>5.404263267636282E-2</c:v>
                </c:pt>
                <c:pt idx="8">
                  <c:v>4.1664815862773909E-2</c:v>
                </c:pt>
                <c:pt idx="9">
                  <c:v>2.8782474978715229E-2</c:v>
                </c:pt>
                <c:pt idx="10">
                  <c:v>2.6016986253835271E-2</c:v>
                </c:pt>
                <c:pt idx="11">
                  <c:v>2.5496273974399308E-2</c:v>
                </c:pt>
                <c:pt idx="12">
                  <c:v>2.3179169073869223E-2</c:v>
                </c:pt>
                <c:pt idx="13">
                  <c:v>1.6386013881121264E-2</c:v>
                </c:pt>
                <c:pt idx="14">
                  <c:v>9.0893891102024685E-3</c:v>
                </c:pt>
                <c:pt idx="15">
                  <c:v>9.0383688861316227E-3</c:v>
                </c:pt>
                <c:pt idx="16">
                  <c:v>6.1249755103720905E-3</c:v>
                </c:pt>
                <c:pt idx="17">
                  <c:v>3.663643938899357E-3</c:v>
                </c:pt>
                <c:pt idx="18">
                  <c:v>2.9038838304050844E-3</c:v>
                </c:pt>
                <c:pt idx="19">
                  <c:v>2.0029937858297327E-3</c:v>
                </c:pt>
                <c:pt idx="20">
                  <c:v>1.1919745199642513E-3</c:v>
                </c:pt>
              </c:numCache>
            </c:numRef>
          </c:val>
          <c:extLst>
            <c:ext xmlns:c16="http://schemas.microsoft.com/office/drawing/2014/chart" uri="{C3380CC4-5D6E-409C-BE32-E72D297353CC}">
              <c16:uniqueId val="{00000000-CB96-4C28-A2E4-3C5CD29A0F32}"/>
            </c:ext>
          </c:extLst>
        </c:ser>
        <c:dLbls>
          <c:showLegendKey val="0"/>
          <c:showVal val="0"/>
          <c:showCatName val="0"/>
          <c:showSerName val="0"/>
          <c:showPercent val="0"/>
          <c:showBubbleSize val="0"/>
        </c:dLbls>
        <c:gapWidth val="50"/>
        <c:overlap val="20"/>
        <c:axId val="920407200"/>
        <c:axId val="920390880"/>
        <c:extLst>
          <c:ext xmlns:c15="http://schemas.microsoft.com/office/drawing/2012/chart" uri="{02D57815-91ED-43cb-92C2-25804820EDAC}">
            <c15:filteredBarSeries>
              <c15:ser>
                <c:idx val="1"/>
                <c:order val="1"/>
                <c:tx>
                  <c:strRef>
                    <c:extLst>
                      <c:ext uri="{02D57815-91ED-43cb-92C2-25804820EDAC}">
                        <c15:formulaRef>
                          <c15:sqref>Charts!$C$39</c15:sqref>
                        </c15:formulaRef>
                      </c:ext>
                    </c:extLst>
                    <c:strCache>
                      <c:ptCount val="1"/>
                      <c:pt idx="0">
                        <c:v>Active Portfolio</c:v>
                      </c:pt>
                    </c:strCache>
                  </c:strRef>
                </c:tx>
                <c:spPr>
                  <a:solidFill>
                    <a:schemeClr val="accent2"/>
                  </a:solidFill>
                  <a:ln>
                    <a:noFill/>
                  </a:ln>
                  <a:effectLst/>
                </c:spPr>
                <c:invertIfNegative val="0"/>
                <c:cat>
                  <c:strRef>
                    <c:extLst>
                      <c:ext uri="{02D57815-91ED-43cb-92C2-25804820EDAC}">
                        <c15:formulaRef>
                          <c15:sqref>Charts!$A$40:$A$60</c15:sqref>
                        </c15:formulaRef>
                      </c:ext>
                    </c:extLst>
                    <c:strCache>
                      <c:ptCount val="21"/>
                      <c:pt idx="0">
                        <c:v>Professional Services</c:v>
                      </c:pt>
                      <c:pt idx="1">
                        <c:v>Business Services</c:v>
                      </c:pt>
                      <c:pt idx="2">
                        <c:v>Other</c:v>
                      </c:pt>
                      <c:pt idx="3">
                        <c:v>Construction</c:v>
                      </c:pt>
                      <c:pt idx="4">
                        <c:v>Transportation &amp; Warehousing</c:v>
                      </c:pt>
                      <c:pt idx="5">
                        <c:v>Retail</c:v>
                      </c:pt>
                      <c:pt idx="6">
                        <c:v>Restaurant</c:v>
                      </c:pt>
                      <c:pt idx="7">
                        <c:v>Healthcare and Social Assistance</c:v>
                      </c:pt>
                      <c:pt idx="8">
                        <c:v>Manufacturing</c:v>
                      </c:pt>
                      <c:pt idx="9">
                        <c:v>Educational Services</c:v>
                      </c:pt>
                      <c:pt idx="10">
                        <c:v>Wholesale Trade</c:v>
                      </c:pt>
                      <c:pt idx="11">
                        <c:v>Information Technology</c:v>
                      </c:pt>
                      <c:pt idx="12">
                        <c:v>Accomodation &amp; Food Service</c:v>
                      </c:pt>
                      <c:pt idx="13">
                        <c:v>Real Estate</c:v>
                      </c:pt>
                      <c:pt idx="14">
                        <c:v>Finance &amp; Insurance</c:v>
                      </c:pt>
                      <c:pt idx="15">
                        <c:v>Dentists/Physicians</c:v>
                      </c:pt>
                      <c:pt idx="16">
                        <c:v>Waste Management</c:v>
                      </c:pt>
                      <c:pt idx="17">
                        <c:v>Hotels</c:v>
                      </c:pt>
                      <c:pt idx="18">
                        <c:v>Agriculture</c:v>
                      </c:pt>
                      <c:pt idx="19">
                        <c:v>Gas Stations &amp; Convenience Stores</c:v>
                      </c:pt>
                      <c:pt idx="20">
                        <c:v>Utilities</c:v>
                      </c:pt>
                    </c:strCache>
                  </c:strRef>
                </c:cat>
                <c:val>
                  <c:numRef>
                    <c:extLst>
                      <c:ext uri="{02D57815-91ED-43cb-92C2-25804820EDAC}">
                        <c15:formulaRef>
                          <c15:sqref>Charts!$C$40:$C$60</c15:sqref>
                        </c15:formulaRef>
                      </c:ext>
                    </c:extLst>
                    <c:numCache>
                      <c:formatCode>0%</c:formatCode>
                      <c:ptCount val="21"/>
                      <c:pt idx="0">
                        <c:v>0.16044645198911875</c:v>
                      </c:pt>
                      <c:pt idx="1">
                        <c:v>0.11357500263094686</c:v>
                      </c:pt>
                      <c:pt idx="2">
                        <c:v>0.11098340622867627</c:v>
                      </c:pt>
                      <c:pt idx="3">
                        <c:v>0.10040982934133383</c:v>
                      </c:pt>
                      <c:pt idx="4">
                        <c:v>5.0661626344714716E-2</c:v>
                      </c:pt>
                      <c:pt idx="5">
                        <c:v>7.4821022887396213E-2</c:v>
                      </c:pt>
                      <c:pt idx="6">
                        <c:v>7.3375454531277445E-2</c:v>
                      </c:pt>
                      <c:pt idx="7">
                        <c:v>6.2057408528076452E-2</c:v>
                      </c:pt>
                      <c:pt idx="8">
                        <c:v>5.9195449535929305E-2</c:v>
                      </c:pt>
                      <c:pt idx="9">
                        <c:v>4.1754470393061315E-2</c:v>
                      </c:pt>
                      <c:pt idx="10">
                        <c:v>3.8359479721080232E-2</c:v>
                      </c:pt>
                      <c:pt idx="11">
                        <c:v>3.6816183506317032E-2</c:v>
                      </c:pt>
                      <c:pt idx="12">
                        <c:v>2.7720033660940918E-2</c:v>
                      </c:pt>
                      <c:pt idx="13">
                        <c:v>9.9006504273992813E-3</c:v>
                      </c:pt>
                      <c:pt idx="14">
                        <c:v>7.7567225928502322E-3</c:v>
                      </c:pt>
                      <c:pt idx="15">
                        <c:v>1.5794517446450052E-2</c:v>
                      </c:pt>
                      <c:pt idx="16">
                        <c:v>4.737814580391856E-3</c:v>
                      </c:pt>
                      <c:pt idx="17">
                        <c:v>5.0686269671120351E-3</c:v>
                      </c:pt>
                      <c:pt idx="18">
                        <c:v>1.8960888712804939E-3</c:v>
                      </c:pt>
                      <c:pt idx="19">
                        <c:v>4.249063777376467E-3</c:v>
                      </c:pt>
                      <c:pt idx="20">
                        <c:v>4.206960382702989E-4</c:v>
                      </c:pt>
                    </c:numCache>
                  </c:numRef>
                </c:val>
                <c:extLst>
                  <c:ext xmlns:c16="http://schemas.microsoft.com/office/drawing/2014/chart" uri="{C3380CC4-5D6E-409C-BE32-E72D297353CC}">
                    <c16:uniqueId val="{00000001-CB96-4C28-A2E4-3C5CD29A0F32}"/>
                  </c:ext>
                </c:extLst>
              </c15:ser>
            </c15:filteredBarSeries>
          </c:ext>
        </c:extLst>
      </c:barChart>
      <c:catAx>
        <c:axId val="92040720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20390880"/>
        <c:crosses val="autoZero"/>
        <c:auto val="1"/>
        <c:lblAlgn val="ctr"/>
        <c:lblOffset val="100"/>
        <c:noMultiLvlLbl val="0"/>
      </c:catAx>
      <c:valAx>
        <c:axId val="920390880"/>
        <c:scaling>
          <c:orientation val="minMax"/>
          <c:max val="0.16500000000000004"/>
          <c:min val="0"/>
        </c:scaling>
        <c:delete val="0"/>
        <c:axPos val="t"/>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204072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Charts!$A$136:$A$150</cx:f>
        <cx:nf>Charts!$A$135</cx:nf>
        <cx:lvl ptCount="15" name="State">
          <cx:pt idx="0">Alabama</cx:pt>
          <cx:pt idx="1">Arkansas</cx:pt>
          <cx:pt idx="2">Delaware</cx:pt>
          <cx:pt idx="3">District of Columbia</cx:pt>
          <cx:pt idx="4">Florida</cx:pt>
          <cx:pt idx="5">Georgia</cx:pt>
          <cx:pt idx="6">Louisiana</cx:pt>
          <cx:pt idx="7">Maryland</cx:pt>
          <cx:pt idx="8">Mississippi</cx:pt>
          <cx:pt idx="9">North Carolina</cx:pt>
          <cx:pt idx="10">South Carolina</cx:pt>
          <cx:pt idx="11">Tennessee</cx:pt>
          <cx:pt idx="12">Texas</cx:pt>
          <cx:pt idx="13">Virginia</cx:pt>
          <cx:pt idx="14">West Virginia</cx:pt>
        </cx:lvl>
      </cx:strDim>
      <cx:numDim type="colorVal">
        <cx:f>Charts!$B$136:$B$150</cx:f>
        <cx:lvl ptCount="15" formatCode="General">
          <cx:pt idx="0">14</cx:pt>
          <cx:pt idx="1">2</cx:pt>
          <cx:pt idx="2">8</cx:pt>
          <cx:pt idx="3">3</cx:pt>
          <cx:pt idx="4">214</cx:pt>
          <cx:pt idx="5">71</cx:pt>
          <cx:pt idx="6">15</cx:pt>
          <cx:pt idx="7">4</cx:pt>
          <cx:pt idx="8">3</cx:pt>
          <cx:pt idx="9">15</cx:pt>
          <cx:pt idx="10">13</cx:pt>
          <cx:pt idx="11">1</cx:pt>
          <cx:pt idx="12">61</cx:pt>
          <cx:pt idx="13">12</cx:pt>
          <cx:pt idx="14">1</cx:pt>
        </cx:lvl>
      </cx:numDim>
    </cx:data>
  </cx:chartData>
  <cx:chart>
    <cx:title pos="t" align="ctr" overlay="0">
      <cx:tx>
        <cx:rich>
          <a:bodyPr spcFirstLastPara="1" vertOverflow="ellipsis" horzOverflow="overflow" wrap="square" lIns="0" tIns="0" rIns="0" bIns="0" anchor="ctr" anchorCtr="1"/>
          <a:lstStyle/>
          <a:p>
            <a:pPr algn="ctr" rtl="0">
              <a:defRPr sz="1600">
                <a:solidFill>
                  <a:schemeClr val="bg1"/>
                </a:solidFill>
                <a:latin typeface="Arial" panose="020B0604020202020204" pitchFamily="34" charset="0"/>
                <a:ea typeface="Arial" panose="020B0604020202020204" pitchFamily="34" charset="0"/>
                <a:cs typeface="Arial" panose="020B0604020202020204" pitchFamily="34" charset="0"/>
              </a:defRPr>
            </a:pPr>
            <a:r>
              <a:rPr lang="en-US" sz="1600" b="1" i="0" u="none" strike="noStrike" baseline="0" dirty="0">
                <a:solidFill>
                  <a:schemeClr val="bg1"/>
                </a:solidFill>
                <a:latin typeface="Arial" panose="020B0604020202020204" pitchFamily="34" charset="0"/>
                <a:cs typeface="Arial" panose="020B0604020202020204" pitchFamily="34" charset="0"/>
              </a:rPr>
              <a:t>CRA</a:t>
            </a:r>
            <a:r>
              <a:rPr lang="en-US" sz="1600" b="0" i="0" u="none" strike="noStrike" baseline="0" dirty="0">
                <a:solidFill>
                  <a:schemeClr val="bg1"/>
                </a:solidFill>
                <a:latin typeface="Arial" panose="020B0604020202020204" pitchFamily="34" charset="0"/>
                <a:cs typeface="Arial" panose="020B0604020202020204" pitchFamily="34" charset="0"/>
              </a:rPr>
              <a:t> Impact Map</a:t>
            </a:r>
          </a:p>
        </cx:rich>
      </cx:tx>
      <cx:spPr>
        <a:solidFill>
          <a:srgbClr val="2BB1D1"/>
        </a:solidFill>
      </cx:spPr>
    </cx:title>
    <cx:plotArea>
      <cx:plotAreaRegion>
        <cx:series layoutId="regionMap" uniqueId="{03AD2082-47E7-41DA-A115-23DEAD5EC45E}">
          <cx:tx>
            <cx:txData>
              <cx:f>Charts!$B$135</cx:f>
              <cx:v># of Loans</cx:v>
            </cx:txData>
          </cx:tx>
          <cx:dataLabels>
            <cx:txPr>
              <a:bodyPr spcFirstLastPara="1" vertOverflow="ellipsis" horzOverflow="overflow" wrap="square" lIns="0" tIns="0" rIns="0" bIns="0" anchor="ctr" anchorCtr="1"/>
              <a:lstStyle/>
              <a:p>
                <a:pPr algn="ctr" rtl="0">
                  <a:defRPr sz="1100">
                    <a:solidFill>
                      <a:schemeClr val="tx1"/>
                    </a:solidFill>
                    <a:latin typeface="Arial Black" panose="020B0A04020102020204" pitchFamily="34" charset="0"/>
                    <a:ea typeface="Arial Black" panose="020B0A04020102020204" pitchFamily="34" charset="0"/>
                    <a:cs typeface="Arial Black" panose="020B0A04020102020204" pitchFamily="34" charset="0"/>
                  </a:defRPr>
                </a:pPr>
                <a:endParaRPr lang="en-US" sz="1100" b="0" i="0" u="none" strike="noStrike" baseline="0">
                  <a:solidFill>
                    <a:schemeClr val="tx1"/>
                  </a:solidFill>
                  <a:latin typeface="Arial Black" panose="020B0A04020102020204" pitchFamily="34" charset="0"/>
                </a:endParaRPr>
              </a:p>
            </cx:txPr>
            <cx:visibility seriesName="0" categoryName="0" value="1"/>
            <cx:separator>, </cx:separator>
            <cx:dataLabel idx="4">
              <cx:txPr>
                <a:bodyPr spcFirstLastPara="1" vertOverflow="ellipsis" horzOverflow="overflow" wrap="square" lIns="0" tIns="0" rIns="0" bIns="0" anchor="ctr" anchorCtr="1"/>
                <a:lstStyle/>
                <a:p>
                  <a:pPr algn="ctr" rtl="0">
                    <a:defRPr>
                      <a:solidFill>
                        <a:schemeClr val="bg1">
                          <a:lumMod val="50000"/>
                        </a:schemeClr>
                      </a:solidFill>
                    </a:defRPr>
                  </a:pPr>
                  <a:r>
                    <a:rPr lang="en-US" sz="850" b="0" i="0" u="none" strike="noStrike" baseline="0">
                      <a:solidFill>
                        <a:schemeClr val="bg1">
                          <a:lumMod val="50000"/>
                        </a:schemeClr>
                      </a:solidFill>
                      <a:latin typeface="Arial Black" panose="020B0A04020102020204" pitchFamily="34" charset="0"/>
                    </a:rPr>
                    <a:t>214</a:t>
                  </a:r>
                </a:p>
              </cx:txPr>
              <cx:visibility seriesName="0" categoryName="0" value="1"/>
              <cx:separator>, </cx:separator>
            </cx:dataLabel>
          </cx:dataLabels>
          <cx:dataId val="0"/>
          <cx:layoutPr>
            <cx:geography cultureLanguage="en-US" cultureRegion="US" attribution="Powered by Bing">
              <cx:geoCache provider="{E9337A44-BEBE-4D9F-B70C-5C5E7DAFC167}">
                <cx:binary>7Htrb9y4lu1fCfL5yk1SJEUOpg8wlFRVfsaPxHl8ERzbkShKIiVSz18/2510OvHJOZMB+l4gwDUM
JFUqqigurr3XXpv+z/vlP+6bx7vhxdI2nf+P++X3l1UI7j9++83fV4/tnT9q9f1gvf0Uju5t+5v9
9EnfP/72MNzNuit/IwjT3+6ruyE8Li//8Z9wt/LRntn7u6BtdzU+Duv1ox+b4P/NtR9eenH30Oou
0z4M+j7g31/+V3P38a69e/nisQs6rK9X9/j7y+8+9PLFb89v9U9f+6KBmYXxAcbG5CjhnBKOJPrj
J375orFd+eVyJPiRoCiOCSLy88+f331x18L4n5jQH9O5e3gYHr2HB/rj328Gfjd7eP/s5Yt7O3bh
adFKWL/fX77pdHh8eHET7sKjf/lCe5t+/kBqnx7hzc0fz/zb98v+j/989gaswrN3vkHm+ZL9T5f+
GZjB3HX+Dqb3tyFDj4SUAsWYfV548T0ykhzRWGLGmPiMHPvzu78g8xMz+hfQfB35HJvrXxKb/aMd
Sv33koZTQQSV+PPS4++hEfERpTROKPoCDZDq87b4DM1PTOjHyHwd+AyY/X/9ksBkj83dfDc8/rk6
f0M4k0cIiYST+Atp5PfIJOyIcsFpjIFbTz/PSPMzM/oxNH+NfIZNlv+S2Lx+7DoI2I9/JzgMcgmk
EUDg8+I/i2iQa2IaE8op/5qLvqXNT03px+h8M/QZPK8vfkl4/tQEL+ynF6ltxvbj3xrgxJFENBE4
ps/4kxwhzInk8RcI4fq3EP1vp/VjtH58l2fAZekvCdyusYN++BuTERFHTDKGSfws1gkQCCKJKRHx
D+n0EzP5MTxfBz5DZPdrSrfXj8vfqtswpJhYUIF/LA6kPIpBT8sk+aKoIQp+S6H/cTo/BuXLsGeQ
vH73S5Lk/G5Ym7vu4c+V+RuEAUQ0RhKQBc8CGj9KECYylvRzTnom1X5mJj8G5K+RzzA5z35JTM7s
qL2+6/7G0BWjIymAJZzjz4v/DByJoQTCghCBPl9/lm1+ako/Rueboc/gOfs1tfS59v7p1zn9N7IG
3AECelr8qaafASTkEWecIErI5xTD//zuz4XOT07qxxB9N/gZSOc3vySHLuwQqhfp3WAb/bcSiR2x
WMYJi78QJXkW5eQRFiwWnH9R1s9w+vl5/Riq5+OfoXXxa0q1Ww22Qfe36urkCISakDFPflgBJeKI
g+VDY/ElID4rT39mRj9G6K+Rz7C5/TXD3Y0d/+8wKYbKB8QA+VO9gR74zg9FkJLA18H4C0LPmPTz
8/oxTs/HP0Pr5tdk0ttHH178tQU/y92/RdSBdc2gTv0ipZ+FPYGOOI6TWKIvUhzA/FZq//S0fozV
s+HPoHp7+0ukqPt/67V/i9R3n/zfthnkEUMxS8AU/VqLfksrKIoQFjH/KsOfKb1nLYB/Pa0fI/Vs
+HdP8v+ov/Cvew9f2zPZXbjL/+jrfNN++PdX/3hcaDY9G/pll/+QYZ/X7vjh95ckxjH5Bsinm3zH
j4vH+cX546Lv7Z+8+WbY450Pv7+MMIrBcqX8SX+AkKcIAuIMdP/jEqDKYo4oJkwmoBRfvuieFBC0
ncBHgq5SIgXBSQImBeDtn0I6XMJHUB1jLmIsE0QwFV9bape2WUvbfV2SL69fdGN7aXUX/O8vGdzI
ff7Y01wZ6CH4eiYYBYuES0YRXL+/u4a2HXwa/5++ps02l119NpBRr3fUUuZVR5NAc1TJqJMqnoe5
Xg86tr6Nji2pHBtSyZLuYGeN9jzy68MQl2ObRsixdKnXaTtdOp489kOTZJonfNj6QxdKbjxXpplX
ehP5ahNjqaaREOcfmqQbGoXWUiQsN9tWV/IV0lFIriY7TjjOHQ+DW2/ibihCyucpoPdNPDd6VRuN
yJgOlUVde6JFNKeLSCJFppatm1HlxsxSnfGp6524qUiy2blOEXhCJMctDdug6s61/rUH+uFc1DRu
0FvdJ2Eb952bBGlTj9oOnWqszZhvqL+vIj/skt6tl4w0XZJu61zDUL5G2wfXoUSff9uR+w61e+vW
QZfVl17o15f/eG1b+P2jRffXm0+t1L9enf/Zg/23n4IeyVPx4Z9/6ImAX+/1VzPwadN/7Qw+o9Hn
ru2/4Ni/vfhzBIxjTEHhfW3Y/hMBv/OCnvbzlxFfuCdjiKoSjD8s+Z8s+so9fsRjQhKQKkQKaFb9
xT1+RCWHS4RTCqWbhKz5hXsEHPqYMQot36eqTwKZ/3z671CEiPMD7mEw779nHwbig/8oE0Ix4mBF
Qv34LftQiKKptxYdzz0Z3k4RTZRv1nuxkOZiw1GfVxH2ammtuU5mce69m97xqe5vnI1uejT4k3Hl
lepFsp1TO0bHaxHzYj/Zurocuz66G5PEKskt6g9UFEmlGCOlv+wStsZXlGpDWhV1DU6ONzwIciHp
huwb3/RkrFVkNhvvnQnOnQs3oASIM83bsigjp9BSVRSmprttK1EyKTcPQ/+mEV1gi0q6tsEnlVw4
UT0pZMiTClG/qxpK3EmgpW4IEM9Ag1AtZF1lrtt6wyeJXcktXUvfG7VZbFkaaLGIvSDJyo5HbRkq
lFl1Ur8u1igaJ4UTM/VZZZm9q7tCPJS8LpNsI37xff4UFiaeCp9odLNsQ+2yAFPwe7NYcgrN5c2n
I5fVaVHjbUrnkDC/m1BdT/lm61VkwtaHtrTu/QJN+FY1XRwOdbSIfEaCvV8nRpWIy+oA1tBN2TQO
wBrr85509lCT+ba2Ot7XYa4VbmV5MHNZbapvy+qtXvRc5uukjxOxnFs6nFbzOL71ZdulY+Mv43ap
StVN0qmp5PdhKWY1jPP7rWY+Jb1MzRIfl4u5XabQqVXi+kQI+hFODAx5XJjxBsIrBPItavcjLGkU
d1axxM17n1TJTpBuD5rxetr0LW/IJ6jHw+nm7aykKS+2qk/SdgzvbetP2sl2BxO0yxIdZ8vWEuVX
x0+dQ3g39NtlVbZWGWJuHYp0Ng6RzU07PXLd8fOWb8XlLC1XHi2RkuNYKB8XmVlHs6cTxWrZplek
jnk2TdOSlrhoUjpP1VkxNsO5CDPJE0hax4nVetctG1NjVFbp5nvxUY9k2rcT0x9F1S8ny7CuuetZ
dF26laquLh+LuLCvWBRuWNDLTdeuzR65VqtOO33oDOdq1Iir2K4sUh0bdwES5THEhWo3DETuypbR
lFWR3E98frTMtMehCjYrIHYoU466S4tFf7QxtenEujYvy6FUErU+szZule/CmrIt4oqhqclx5LUS
ZHmNWYfU0JjbqCmOt62bVetdr1iI3rK1QCo2S31S9UymkaP6Uzyy4cO4JWmNg6rNTI3yU8+pGldk
ztrJjKecB2D8OIg+i+kWfbKBd7GahMBM2USgMhvqaVvTtV2iAzFovF7xNCc3DTXukiPSdqovBn3h
BOG72GqRF0mR+BQ3Y/3a8zakAeGt3OvakpNuLIc2XeMA3wYby2yqmMP92PRxioppuqxng9Npgm1R
yqnBSizL+tA7CKp5mdD1ZAy6O5Awr7PcB9haSxqtHC1pD7M1yvo5fMJ9P2tVzoXb8WUcq09r7SVw
bZb9pijq3XxBBPPvPYPdQlRFq22HpxadVp1s97MWLq36iOwRsfBkZj5O1prvk8pClFhmklpURjmL
p1HFbisVcn2cF3Jr9n1ZaEXE9m7BVN4m2i0XTR3dAaXekk0j1TXG5m0fTkLU04saEZMNDalPu0g/
FF4MmSZO37ZD3VjFHdPnZFgnrNpxi7MNt/iyb4s3fUOMUBJc9zNHG3uCZdhBnTadTaN213CsJbox
1Cd3pGU6K43s062VQ63GsgIazwsheWG7Zbc2KzrnxWrzUASflSGEi8ZXNof7dDsboXU/PLHW0IJf
tdsU74qeLXnUN9U+aabLpqI616s/zBhVRBVhe8olm1BrwburOV7fd6NlBzq18n4g/ipZaDUrb+Lp
EIvwjq91qzRCUU7i6Zg2WGRmxHGsAnbhU2EpzesoRKfryKqdmEacdWiTubOLViD1yl1BMcQDsV7o
WZhXW4Sm81XLWnXrCMKxW4hafA3USsiYB0rKfSXpotBMRCrrelQOD/s1KgeIweFcjhC1tnhdlYR+
RorC0h0HQ5ni88BUiefrUWxEGWFNbmlrFDybPPTLso/WXh4PaCpSixekEi7b+9XZKUdRHNIRR1Hm
vOmzurVNoUCz+9dS1zKLhVmznjYy86E/lpEs1RC5T0ufvGl1YvNNzuMOeafTeZVbGlFq86pbqt04
tstJZPqHyWznTSjGU7w0jdpm1qcNSbpXBJTJGVkA2A6t9W7WAR1vjPFDxBKpetcZNXWdTkVpGhUJ
eObR1I0irYF41/MP24ZW1YkE55UJH4g15pS5olB47RpVxPOq3FrjM9gDfu81rdLZmE8jb+RucduH
0sFdzSYhltUrK84LiwuiphpCv5Hlx9bhOUVNGC4LQ4q0mrC/mKmYILkTpzgq31vMPjnZP9Kgm13D
QDBMC33bDmOVtsb3t42AW20DHZQbl/BpGClJa1+bjEIQVYmfq0vLmvpKEuuOkSDb2WQCLENiPoxt
gTIIphaitp7eitVCwgjxjda8S6dyGVW9CIjrXDcfSRdI2pLVHo+05bt6Sta0g5pm5+utPSOYzHlY
N5pO8frRV8WqJsITNUuYw1wZkyPZi1uPyHZpYm9hQTfJuKqScelgwRxMfwqmfg+0N+E8zJ143ScM
xsZovRnG4pg3y5xGjSyvRt/MlywU9fuk5jeM8xkOLZQXlFh/iEdRxulS1S5nvoCFrnRF30hmoJJh
fFBrEDndCk7S3iclID3Na7b17ao0nyROS0seWLd0LFsBZ0Uctq8mvIUD2pbkkCxMfJiNR+9HtNzX
rgivNhRHdT5N1XSoXYhfsZZPOd7qpYPI6sKkWLWmkkyyUgVjsCNQe90Lya7nFXmUQtSMQGIQR1JG
ffPJD9DtfSJqCZiCvWHVmgx87xxmQJmOB3sYvNzGdCSQ5tcyvnF6HdMkoDMhUP3Oc4k+dmV/0sxV
sWW1rcq0L+OHhnt203FN7nFZR226US6NivS4HLvZDr3SpqrHbGHrco8a0WTOjv5mm4f+uIDgeT5V
UbOXHb/ceHda2CQk2QTpYDngaKthO/MpeSjKpE0r4pNXMjD9lrmBnuNRs2xo5yZnOnaps25rsqFP
2tyG2F4PMR10usJSXCyGiEqhwjKVBDeW2TaI0GbT4tdXndDNvsRDvSuSOexwgknuYF77MPBoX7O6
aPd90ui3EM3MW0hx47tmXtCNqUNxQHWijxGbQfEWPT/puymqlY58YdTK5+a2JLpeT6dobZXcquFE
RgQIUaHZ5E438oT0w5RW7YKNWmjnMj6VCCpXP1yFbQlvkdjGB+bm6SC8lae2rsMrWlbDGxuzwQD/
bB2yuOeZaVnlFKir7VYOobU1lA9+fl1iiLAp1EmjzDbpYq5o49Yp1zXw4VQK2ra5KBr+Zi7Ext+V
JtJbNokFMqsYqQQiDktQ68CXMqeG8gsem+r9lMw8ArEy3jRbt+LMV1103nSLfl+0rNsNhWhp1m5L
czyOHcpqUZdCUWoioXw7t29RsRRXUPV3h6WF8Dq08mZuQRv7rh8/dm1ns6hK6h0PW3k6dCBJm27q
gwrt1L7G1VypGCVkP4vWnNXW97u1DVVmy75JXbQ1XrHBsd2Mu/mqoWwYMrYVraonbfKpxuNZ222j
oqTuDmOylJfExcV6LZJ6sK+WslpYJssF9dykT8fzQCy0rpKrF2r87ICA3NRPhohJ+pne2C9mybha
kQz+UMuqlQpsGLBWmoVGKffgODSb64Ys9hXE0UU0C0gnHh9CxdlbInQ7ZuDsuOQwGODiR8lFkaGo
LsozPU26V7CFhzonopwzTsbJpSZKZog+YbBnU4jcYfQSXy99gFoA99F+Y7zKprBGJ/08uOMB9mQ2
hlifuZrptCBj8qkdLL1HnaGbGvQQ6v3SutfeyEK/x5iOaUvlfB6Aj0r4bWMZ90I8WuHKAx9bkOA4
VFHa6yG53eoZ5ZpDdM6lb8zOE7/dIRDWp/PqmGqgPraJQ3sLtz3ZSB+uoPHr3lULba/nGbOTzek5
JS11Gatw7BSu2jgvjQ/KogLUQW/8fjETToehtheU9m0WwxzfeFCReVgWmW4drvMSch2I837NFzKE
fGyS48h1U2ahcL8OpZa7wSByx+hCD60ZnCoMRKbGOqESbau9LuMpGywTZ7FuOcDrq/ljI6Np3xD6
Kl4q+YC64dUEM1FDQCR1hKyHHjc9SKmxPDNQ0i4KSzrnsG/6nZMLy/vVQH0DmxIpXOsqn4u2ymUD
abxYIvPBg6ZXVibtIdJFnEUzZJJu5p1QAs7gg0sXrSmt43hnC9qqTibRqxBv67Wbq8O4mOZ8MWOX
srKLB1DgUZM3a1U9OsfpeVFoDYG2Lw+FjYC7HgL/6Op0baom3YamzQcTJkg683pVBSQvpqU0ed1p
fjBcs5w0CAKmt/ZEI3wpRDsp7/1i09GVdz7p6qyzazAg7HpxYaJ+SJcWmRw3BVV1I+P3pcQJOJK+
a9NWV+37yPn3fZwYVU1iT9mCkbJuekALJFah0Xa8tmAsYig8tZpYGNXSlU26mhjch6TkGd+aOybj
Kp8ALUW65Z0TUESUIlu3/qGrm3e+np7224hsPobOWLXEcc4FIqrRsjiptWd3xi+FakvEU9DMGKVR
t9RNDo5qOpZ06c8srzvYLT7ZY2SSlAxUnzVlaS7Bf0AoG+kyinxyaLrwAfR2jSaS9U/2zyK8O5Z9
3+TbPG2Hshboce6gRKtDPR3AvhyzOerJVR0ScATccB+qJZwkra4VEiY5AV8rq6rVHQvHe0jAkTkh
STtdbaYqd6XuP0K9BlJs7fSa0a1uj7vRTSYtJ7++nULhFfg953HcFrcgpV7rqO/TZAjJacXjOe2X
DYSjrY6Leeu9qsZoyLpp/CBxfz7jNVZVTW67CEJePVG6c3wQ6Qxd+LfVglsV90OXSSSmlIwFe71Z
wxTbDDnt1upMR9374BJ/WH11M3D8KYZIuptXUEdd6bqbypL3cYWb43jq6INnzZChcogzF7W3SyLi
T8610bYrO8GDAtcDxPfixkptvL0Wa0ClsmWNs+BE8WFCo5nUMk0DGBTrfN1jvFnViKIA2ynM8455
umoQ/y2GGmdhezPG8ho8dxaUi5nl8HhFMioxVCECJrQ5R2Y4IR1IyU2XC5Q6RQZQueTc1My9mjgF
YY1NZBXZjMaKk63p8kk02OcjqtwFAff/GP4Dl0wnPpGSXNPaQvAQujqRDpmTlUFyxfF8Xxg39nsT
mTJf+EhVktRtxprlZNOJAarj2wFSUtrg4NRInrxA15XpKsdEJZhPT5wAlacx2xMGSrj0BEICX4Zp
PtR2PCRT/6EU28kCGz5ttEPHpozOC+lB6zSsz+s+OXF4Crs5NkmeGN6cOAb2Xy+RTzuQ+ikoU5IW
tD8byulK1v4BtRp2fLGyXC7dVU9dl4Exkxx31BCVRKHaQ+0CBuLWRq9mQt9qTP1pKCKXzQPXadnE
3b5Crsy1bfFhqaE4G9joj6G/gMC5CFYhwx7cXMirMUJgwxWzTiu7fjAlBucsrPEuMYNWdYg/FmzC
N7NgJuPLOg9pPdr5kflkuoHYRxTn0OlIUD+eDD2YUQjXKS4iet4MIgKfRWuSD8iYg+TdOQ2NT4st
pmNG9CzHPClxm6gaVeakh/yI5WZ3Rq/uzmNr3zNB4zYz0bbdG1IVS4pXE91Z3g6vEtREhxoS3qDi
JFkOwtTDWWKgRIJ2UV1liy5PhoiWedyu60fQWUCt0rV3usbilZ3j4nwL1Xgfaf6pHPDqlIR+xUkP
NvTVttAiZTqZu9RpNL8RCxsvCanodjEswjo1J63dgwvaVkqG2GXbJvkOW42TjBu9ZI7obkj1trqd
dqSCeqGILrAe2JQySAYHXUyv15K9AYXAbvqitLuyX8MBeLDmfPAYiitxOwsOEb7qyE2JGpf6Kn4l
sC/u2qWL0rotRIoTQnTWQJEenc4ERM1Z04G12oepOgUNEZZdyQebDrXm4wntIP4oHpCr92UxL08m
UVOpGbww0DQtx6qD4gbk3WyhPZVwO9wOjvanfS/EpCqbSKRGBB7f6uoiXSEuvOd2kfHFrBl6PcEN
eCb6cXs7mtAooHEBphEY1JUqu9Wfx6MbzxLYPX2K3Bz2c9/ps805N2SQsKQKw1iCYlrnoDAJbYA0
/6SEIMq8bw1PPtChEkDtsQ4HJyqr+mjpQbTCAdpOlVEzpVTEyw0bXQDzCRnHFZRhApCI5G1DfPnA
qrIus64syiUDT229Xs20mDQGouVbv6waBD0U3guBFA0StHXZFLtPM8jrHFoEV2sEsn7zHJ04w0PG
3DjvS130V0s5kbd1DQo8YxQC9jYwfOl7i7Vq+klcezZAPoVYZi+bLZreRlSPJ3HVgy/TblKcD2sU
3hoXoQvUzuueODjUA8Wrj688E8m1jAooXwZcyNMoqsjHtdHmJHgx3RASgxm6kBFYajsIq6ploiOg
Gasq08zXQMqZQsYaZ3AFVTzIsr4Ahz9APpFD3JzWmKxsF/jMAOm2zoswlHW2GH+5lZ7Wiq+O5DHY
UK/RlpQnNYVQ2TXV+qlxLX5fYA9CbeNBZOB0DBeVlLpUZa37tyNndjdHkHVLSyGZwZbKoNjROSp9
vXfRLJACa/R0KJbkeJpRyJ3n5szhrvOg7DE6s9B+fBPqLiwQZXWbVdFMUz7QAsJJiK6c6d0FW2dx
aCtc5n7a3H72iKaxM7BLomEO56Jp43fg3kaQxGb3GoG+OxtsP+/GAOof7MwEXJqoul6rekqFLCcw
7W2dls6352OQ99GEcQ7BqTjwioUsWjd8LiegRlyTKtd9fGwrLC67hS/H88qmEx4l26x40WQ0QNUx
gmJMwW8eTnwlx/NoSMyZ4PJjJxacT8WKdrVY78q1rVJCDVQGogZbERcteGXDehvpuNglA65yR7Y4
j2Cj76vJ+XQaVnJsvAXPxppuJWC0bVkVLzjjGCUqMAtaFm3De93QNYVSYTusw8I3SGR+vBSJBR8Y
y6bJOkam5nphlc7WCpJNzYw14GdN5ixK+mxm0L55+tNBUBq22mEjNiXtdsHMBu+j4srHy/pqDh34
wJO5lZ68i0sI1izqck3jLQOn5E52A1eyhIbHPFdl5qMGZV0S2R3Bhh5m2u5pWV9vwkGpAK33VI5o
U2W5vYorHaum7t8639eXvBwPRUQOIKzCftro9CFaoA1C4uhdDId2dmgDhbz0kd67CRL1Isa7Vtb9
1Tz2V6MlzaqQFZDa8VMhWDXRKxHLNS0QqY77DpEzOkUPNErGc0u6QQ0Q/5WGNhgYPZK+CzMbVdku
Z5Nzy/HQ9G//f9v6mz8r/u6UzHcHQJ5Oa/zrpvWzwzbfnDd5Gveldc35kUzimDMQq1zib46NQO57
OiQJylg+taK5+KtzncDREEaTGBrb0NWGzvmXtjWGw/0xYXAiD5METo2Q5H/Tto7hVNg3R0aevhET
JOHkGAEnPP6jdf5t07rB9dDh2bBHgYswypw46qIGst+kt1sGmcrc0WiARmrXr36lWSDARejx2AJ9
LLuBQpa3ZIHqRFZsHTMIVl1/mGXb+POGtS5alTULcx8ZeL4LuDacN3WclklC8WOy2HW8bqolae6E
AE/7Pm7Bqbooue5drFqsgYophSMq7asKIzBls7IBUwsK4pm17X9Tdl7NcetMGv5FqCIJJtxygrIs
W5bW9g3K4RyCGczh1+9Dyd/usc6WXXthT3k0GpIIje43tG/daG255ZRkfr3xKlnnf4t+avidf0zp
/8HtoxH4ZYwUugMfNBglAdOHAvxXYj9yq2w0oYn/0nNT5+0lbHnpX5b+1HfR5danA+jEltky+7t0
dObp8+8v7/4qLAAJjSIIIw+lrGSmuJlfr7/lMuZID7MfuVtIgvAAtCdJ6pQn2vzcLXPaDUcKltQ3
ifAFQNLD7Mu19w6uv4WzvB5CU/eQcU0rO/deBXHLz35/k8ib/jlGEQIn6XMyoKvBKcyy/PUeF5MJ
z3RS/AhFBzJ7TDmMo/ZcxuD55DrdEIZfCvj+4er3130zN/t1CW+kkAGm/Vi+va4FVIsaIZEKrKy5
MJkcW/afjK+9OgVjy8bsXa3pfzAkhjoTpvf3l981Hf+ruPK5fIT5CX+08gO8G9E+LP9QXKXBlAln
MfKHiMoIyjSYnTD4ykYSw1VD2VbeZ8Jt3DtZtOv4CHLvcHz2JisZlP/vnSBiwU2KQ/5F1PtG+2Ui
o8scFPCHH85sufPqhptbnINuHnv/lMXaD790HDNem/QIbMIvjbNOndqxElLdP8wK4enXYQng1WPc
+rtjwgtepDL/GJYhzJx8Be76Dg1bB91F09pKryehq16tF2vcLSyR3z+/+yaSRU6A+o1dwkbFsCnj
NwOQKtQUyg7imwFzrMTlMph9Q1RLY2iyMM65T02cVf0Kr7UgNGIggswx42NlwxwuSbhd/agqUwFl
tEHTeR+qKav7b7+/TQL6LyPjutLZlUiBGxHDZfgmloyg6J3Tbsu3pRs6FgF4hcP8OMsswUyXDj7m
0XpFu2+aYW72l8ym4x/m51+D5bphhHPPQYHvS5/Q9uu6jVuvH9Y+bL7VJakQlRrRi7xwWp1hDW6k
Doj7fTrSPKHKg5qISu7ducFlLHIxFUkLAPsS+VfDb9XZVk43/lLYpvpDWHHfbjCk5xgIoOoQBTlw
aft4/mMlLXKurao3+a3XXiiqUz70thwf2g0RC8Rdu7bcnAAG42fN2lbNeoyLbRWPs7X6qlddmaeH
aqdQbyrT1oMGI3VCdIdj4IjyQ4iSZ6vI0dRCSPREvrr1Nbx2ybcWmZ7b9g/b1HXfLAAvxI4fqtBx
ZRBiZn0TMViZdTvVk/0SBU2QBweL9oilqPVIvXNwt0gQ2vX6Gj1LyNQWVmEPJ9bVMT9a5kGCHY+z
/PMe8t9GcY9sQ7GR0LJhoPnXsigoqyptGvvFduyi9iT7IvbvPNfI9Ub248pwKD2V23NllnWNktF0
c2sOBPw5/JC2mxaXXeXn23Mnxj68j7NwTxAWNAelAmoL9ulpeqlYQusUBdMH2+XF9ryVYTEXiVOW
+6GVMfpMUFMrw5sSieX2HFfLwtzJIF956TcnpaKzQS/7cwiFy28VS5qRYLQvl1dxKtY5iZsF+UpC
CeRw5+CQe24w2KAqvi59iIj0rKbOnR592WzDbdcVukvKsuqQiYpUV8slgO+cfq7jWvvPkzO5LLIo
RmD799TWDSnK72PD26jJ6EdOFLmx9BEQS/fN0oBjqmHjbPkFbUkPrLh4TgRSMjd5Azg6tjOB4vdX
fBuNvIhY5Lmc2y5pxr+u2HcOFEYl589yG/fFOMOtE/7gUKGuzuHUBuEXnUs4mWT2xqFP7wAaI9bp
729jT2d/iYqSvjxexFkR0HsHDOTNk29od1qhwuq58utqQHPSjIH4q2lNSzQyRV+7p04jG3uY+jgl
4lgTNOkpjQdvapI4iuZySgYvbW9KHYePi+zKeE36GVD0wxALJzu0wbY0NywiKIvc8XVmE2Q07r7Z
jcM6bCZDdnGl82LYd/7kB/Kdx3lvV/RbnVymi98/8du4FksOKNINnpqnRRr75rQqQm3qGQ3A0wT/
SRILCemRxE7bvm59kiz/0rjzwrJdCiV5SYeXzFaEdl/ScsxnTz/qJdyXtNdmW9VdguLJPUS2EBHu
uS0pxDOYvrVg1+m52nNqd40rdmfktmyj3z+S9yayxWRAMccmUY0ZxFL0JlS3sq7AJmrvKR6MZG8N
IJncwCDkuG/dl32MtXLl3rRZ9i1OrNxDSmdbDhphXNJ4FwkAbzVQesXXUuUROORc7uPQrnMT3ut2
4VOZkfsjrmkV9meozk6ebdxNsj+snBc87h8e7U2WyaMp2kN4LlvFAR9Dpv/LKTQshRuVY7M+yXTa
I9XQtSytrdyy5vsAOeOh2hwamPXIq/fzsRKNy4QsYVWm62kDdhzSs5JinJ/IUjuGY45yyeqT00Y0
qTOhWGL+XNo9uo2EzcvMszNhbSAj4YLZoB3+RY2FmA52ymcohiEyYjgEqPrYEkZ56LMOr+Ozh8Li
6+8H4c0ejUkXyK4iDzzPVc6/Ul13RrOxhq0ARY0aosNreuuZeIFkorI0af2nsPDmONov6UsSe+TU
/CFr+nXYnRxSM7RL9LEfXVbIsA4DC4qzn/Hxc+s3wUnPoln6JCwl5OBlOemalIWgxyjN3VIODxG8
tEa4MSBq+kAV4k0fOtw6nACVYOMjLOOg+jltaTvXDOWC7pm9wi7apyMtln0iRJ65vKg1V9MHp6ka
7iQoCs4mkNa9Tv39aPtK/hoTefj9ECBIwFSTBb2tbEgHe5E6y/oRzi9EqjaMBQoWPTs6v4dl8rv1
1JouhJxWnqfAxLuuzdprpxzlEiSWbEfcdGkFxQGjHMlDOzdL+t3JSudy1qOPICSqm/KHn5db96Ha
2Yqv8+aW8zt/cp1lO8Z5rQJ7aMkf+/E8z0E83Xct9AZayMqp3FvpdK461nWHbilfhrHTSbPE7ZYn
pp46HwEwnDybYdq6eS2TRQS5n5+V547+Y1gOq58enMUd5/HCqtm4mvxNpwOi3IjM7BBt5bxtlLUs
RXu1FCtIfdvbPDxPKkrlMajEsn2cw8bLnke/hJaT/uC5h5X6FHlXmA69OqrMm2FAgzK9jDw5HNvG
mbcbrWrHuXBn13jnVPSxcU62aCr/CYAUfcuTapxl+bgMC0JE0Q+1+MCJEaGy6cKwe9qiKUW4aZvG
Nf17tWxlcaEz0I3zBo6MTlYVjfQM3OqLsNmt8rj+YTwkiMuRpbK2f6kRJtI5YJ7p3fxy0HUbxEfq
gKAML3QlivAeYlwUBUJl6/Wl+cvESNUZ5cWVMaKmTTYTSxqRf2/Nexk6Q+ic6tq3Nroa0WeY8rYO
lqJNT/mUDvN0Owc6RXKNQmAegw+69mR7FeY+zPiZtYJgJ7HT5nCsl30M3wVV4YftcDS62/L1ak57
YTJ0uBWnzaFQs0+AnWw2Bp8aAYreX7E4ZqGB0Elb3PvRknXBlawyXsJ3SCAjXobXNwWSA37mKKr6
7rA1vd9+28YWgdp1HnY29S7dRYgoOqwAvWN0sdS5W5VJAPbJuegEIuNxUom4Wn5dNEJjdcgDo4L0
3Trb2UYPuRb5XMIKSuHZq2JcVTy9C3MZZEgtldoxiagbAlM8R6nWYrvx/bJnpJCNErLviNqtCW6E
1F1U3rpZm7nlQ57PeaxPM2LjPj1BoEnunZC139I6gRZ7cAZmzdqjY+H34mM9OCKoP8H11lyvQuyg
nsY0hnDvKL0ZWS8eM06Qgxua/Uu4f1KWpG3VntP7pufpD9a4tUQcYOZ9xGQ5FLw0Pbw04vdoD/n+
NOCxOqh5aFgAW02+cTEo1G4qsa+PaoZgY/jaHEdNxFnSa65WGviGx9rN9ulxrW+84L/cEhq/xCum
crAkAfvPVAgsHcb/C25NUXF0WUamdZhjd43aQxabYBTMoD+24zMkCCJlxkuYrbkw4+a7y12cR/st
Z8y03R5DVhZXkPyo/abFsi+wsBP7zAer4L1SVfvQTBOEecYRG7cz9zDVPZc9/HyerpOy/QbgZngv
WGwTPhaBr1EI+7MCAEpsZFzG4ufq0Vuv+MooF/vDafShvLQjq6Y7/MxxVbAF+79kHxR30sk68fhz
qMXrx/8zyK+fAynwirvIsxU34NbCTN+KLLRZd5HVqEUW3CIbfTeT1JMpLhUK8LRRSfA6Uc02DSw1
Ku+xS69qV606QDtgpjV8p6oRbeLj5FUlH/EsGFsH4SP1pJICLx3TjYHB480ySp32m3odwcayg4hr
r89kvIwaDZVjHc7u5TrGe3XuvE7t6/IIdVEyPiH0Hi9BVO4Pv4SrYZ0icNwvg/w+5M21aZ3IPG0i
88fhmieV+/C+LqRtXEfukofcvwXKuOf3cMRKVlc/mP3WXwdUbDPKY+SxsvGjk3CCusivNlzOi71I
HUAk5zRn8PTTrcrTHfnoZ+Y3myKv/eaGac3ygV+s9ofvJpLddz1Y9v6F3rS/+FMa81LWzr4dqi3Y
778ew9TMT2OZlik2kzTme00r3VReFv0aucONfF0rWd6rIbr4OeQKISO3s2Sy4Es4ARountus4Jyf
3HYLnScytzyeUEwJ+KSD06eaiwe5aSiZhhI17lUJYABkwzSZEZsLDK13HDlfeQ+XTJjH54JkcVmv
JUK4pbkc/MapqkOp/BJuSPcpdb6r3JHPm6HteSFpDMr7qh35e61mcLvAQRInkPZ7cXmPlFoDCsxd
ztVdkzbTc1gjHKtOet32tT/ToQ6QeJF40spd1lKiTiorjtjqtIga9ccVdlbIpM9OuGDdOadlg/L4
8iecnA+lQfY6mpJ69/vq976UlzY3DMeFfNkzbRNjOk16PRd6e5YmbubhqZWzmcPL4fXRF5X2DJG0
y1bwREU698Ep3JBg4Ajr/H343MXuqwa8al/ir/hp3BeorxN39PbnHVBo8NKxwPl8m4E+iiQrN3Bl
OhwUeFuBLNawupPwvHwiXN29hp2Qk7CuXkGWzUVcpM8w5Z32rlLdbnzH9gq9acpyUMM28AsgSu0W
lL5VRe1UH4YSYCK4geHf99PgzxkgfFrEA6ESh97KmdevRJr8TK23D96YyR0q8Ma4AIuHdU/5dbpA
8ZSfZ9IzLa5n3XdYdJTMd5CyGTnu7qICw9/w3gfGWvVp0blYzTmcbVD2SOmEi0koAgQKv/ipdCnJ
OQxRuyWb8DeeKkR5w4BWgd6XW+d1LovvdSTzoQGJlpmTyel63oJKR++LbZzFI56vAVRhs60KvxBv
WV9ithsjkPvO/gzaIvpqz5SXO0pVZuSrZNaqgq3+EqrVtO43fynD8j4M8dDq866CH8Tfc+bmiz5x
oskywAYJ/i0OiKKi7hlEci6Gj07a5ml60HgXzfJhjsht2h9qyqbW+9zrGGjioitGzCoH4W198bz5
o+c3ycjpsFDsu25DThlFgRpddHOqypV3mHhT4F5EE0P+iVjy5Ule57K1OQAxQme57o/1Em7Kctrj
n1rTPZqQ/e+bN+ur/RP1C3qvc29/L3DRlBAT03X/oMbDxSeo3HduIyu1ZSunZIv6fhtW155yNuq+
K1W1/+TnkiWnJBLhtd5/9ArB7+FUpIduWTsZoSjpnPhhNFE64wtyagB7f9208q6Qoey7PBXbDgf2
8ES8+KRlw1WLElw8+g78wz245X7nRQbT+OXnhYJOcaRBOjPZrxVbneVbVOxG6dF/X7wGrOIVaMSz
tYPRomx3ELLv0DKg0k6rttGJacNRPCKntzzzMMPiTdeZl+5pnPEXrhFN5X5b48uGE03BOYLlYNw3
ufV2mvFYz8u+JiO9eUWGMQHhZ3UyecluPL8OCDjwHvSKmOYJhPfeFfmN8WQZxX8Avt4U9GA5xAdW
8ItX3/0XrGwGOATwag/xYRNy11GaLuyGGafKfSv8fQeVE8CLSVBX7/f+h+ru19puv3y4czXO3swQ
zdGbwrYbl0bMfQRU9RoaczBg7oI6gJ30+0u9AdDZTQ4+Da4FZMXf4V7W/wNAx4vVxppU8j9rxMEt
2xxa7Av+u0jBWRGRQ7NP6pjlzDDuVZ8p+xkcf38vv0IIAT5rUCF3780EHc469369Fz1JD/g2Tx8V
rFr4JQvcPR/vezo7YtEldf7TOP/7ghhf9z4NsfIAF9UbXLEwneOWlaM/tPQwCL8gGVcD7sGCMPdz
Z//+Ad0dtvtfPnB/QrBbJ8AAQrMH6Kg3F1zK3E/roQw//IwYM50RWERrKNfdfeMjiTrj29m69+Ms
1/xYjahav/gSAT5tFDaf8+gPd/TrSueOKKX2xnL0nwh8ILo3QOOq0BRFq2w/lK+baiavY48vY6GJ
61k8ZUyB8XGfekclORxILYTZbyS3EqXcYWqp7M9BJbFrJwuhZT0Q6ls+zv7Q7n22SurJw/zKZ9nX
MPv7h3g7jUwcfdlprxEAybpo439dN5y77eAtYro3fbFHpu0lEbJ9UI9I3rCh0KzzfzQcD6/z9Usj
jTezuF8voCfsS/uWvY/Yr9eLFrIR+vSN9z+PPTwfLSLshsjaJF2fpf8vaC1wgPxd7FFsDLqX+v8K
B3LWINFTlt+/HkskyftsREXJvqj7dj8wfv+Ae3z5xzJlQUA/+exA9Cg+iOYbPHNetyXrtqC4jGrR
FQgpqyqSX8KODfOnLfjvSzF1MQwe7ZApMt+Gukp71TqmYXr5mopM6LeINYvXVrz8/ql+SjH+8WBg
hVwKr633QszHb+lCx4GXiTLTX3Sb55j+5AXLrkYYaQ0xNn/3Ww2Hfmj6FGxVJZXeqBYRo6WDW91w
WiPBSdGrWZCfW88He3AeKh2kaXO5khsEzT0G8cJdEGV5UE6f+7atKIO63PPr9lSV4+YNB6dxwr46
xl0A1HaL4q2R4YN65fOKkGJEvtM1HpzlrkjNpJDMjFOYoaZ0cqQalxQaEVLCUuSWqfiZoESCXzNJ
8ZpWkKHHHBbhSxh7LTWK2SF0z6byCN2UhnsaME+eIKFtvJg6ofZGPkCKFY7RvezLPZkTr7mNhRxl
tztIOrcMT8tQuVtS952qs2NooxIJ6H8gj5ZjE8vHayLzkkHBrM2M79bG+yEetRPIErVFEWKQi+lh
8VjhfidTwBins/RQLhVtHS/A88u8fJKkvUhzw3VQvr3KQ0fsYEA/deCs62sdpua1l3SEKMYK2BUE
JoJlSHIzxI0+iLFJZ6dKWol6yHtQrbLRfEox0wftx2BV09Z8hG/YGS1yQMcL75uhh0T4iPY99NMj
IiTkBGfTod/N8UWRdP69Unr28XUQYiz/4gYLhs17YDNt39dK5YWH/6UXDpUwnT6X4UADILj0E0YX
5vaImXvrkPHhT2imA6mZG8SH1V/1fFuofuhxUpX5nFFNq7iDF82M01/4uG/nb6FTFas5ap+Eu04q
Wm50n2qQF4EX4ZVy+xmLWvjwNLyNMSVTcNSmDHGm/MyzAL73PHGth/3QeV0a5Us2WEdlQcnWKRQx
NKHonLDCo9SnTcRteAVq/bkQk/pIEG/iR4uxtjxXWZAGiUnT+TFYsyA/rtmsLzJ/kpeZI7erqlum
S5CM5kPUYWhdVGDuEe6WDpjx1H3EiKAu/TRoMJ74nvmWd7b8lDpZc1wUnSHwL8nhgmIXSMmrg5vY
Ol+agu1Yzza8Dee9R4VvDLPriO6c41Y/0YBjfLfl5eCcyMqHU7w6Em9zH1bfjR0faa9kbzpfpDfV
1A8nnB7LAe1LeknbIXU0ao7fR9a08Po2+5H1rT6WxqbJ6tf1MdCqvcZRXp1XXcMC1zbw+ep4rXFX
1dF55iuvYuqxb93SjBfeavSPVhUlvUfccqNlRx6cTe40j9YHm09KIJo+EbJJn+Zli7+Wog4o5cfq
4xx7KIy9wbn2HWXQRAshb31gunM39DSpzyP9HvAwQ680SPXDheqhnnGt+2HycpOd7VqLk9tXw4d+
8gEcCAXHfl0Qa/fdWiRBNccHHSlt4k/Z5Kn1CgXC+L33fMS+DbpzypysMrijZRD/FQ9BVB2FFt11
pZAjHH13yN8vkyyok6rmJugHt0Xza5qvTt7b2yXynZs+RAFN7Ax2DjWdZnp1jMudQ+eWK9BvcZ0V
0njHmOj3w51nWSfbFruGstmKz7Nt579aIVDFZu72tachANJgbZEPblvPyjWlxQPvNt14tNtcLNfh
mLa0dHBtdr+6EYGYkuowzbKU136M4+C6W9ru7NnRuwnKaklAep+Def3ujFrf+y7bZ+rH4Qi06NCC
Yqmm6BisjTzRFKu+t8bvPq92ISdzoLfTHuc9GojiEGVpYBMxSv8rzDT2dFpDXTQABYnnVMP7xa2L
973B3HYohiF9as3afuoWi/uqXcbloN3O5gn+rhLGNQZzY+MtZjv4Szw/KK9HvF9vU/41r+yWQPJU
z3WDidPayX2vIBGurIe9auwcfe1ntf+1j8PlNgfvpzEPgCsX1UOiR9FSkeIrDGPRoON3C/W1EyQ1
OBws+UqQ9+1DOIfFmUAfhgeVbdHl4DbmAZ0O2o4ZkzAdNezFNC7uRW6n8Gsn9dNMnfyEJX2LL1rr
r0lOi5u/VgbkwgzROJ5IA9fHoVOBTjq/hbEt0iFxzDRdYem2+KBV4CZp1KsnVQ/qm1ys/Jh3uvk2
bdP218gCP05R4935CAsuHE6KY4sv9ZH8UiTBXE+3ouuLL3Quqi9k6WqUWcDJ92Z1fM6yhYjk5HQG
49QuwssIYuZg+zq/KIKxe0LbJbn/ybt2nVqe81D2n8Hl2gdVm+7SXUv1WFXddoPAHzteRMilDK6y
+9p3hutu9OeHutfdx47mO99lMREcvHad7v21YvOAab1z5TDeLF00X2XzIhtwm7i+0CFeZspjFJbA
HupqE52+1dp07zcs5U8x0MnndouHjxz4eC3R2N9trhjQMIXZuVQ6uIXhduVhqFR5jLeVXi8OWrTz
lormoQCCf0iXxrYHlCHOuZvz9rMdRj+luN6220754w1CJZqjiar5mMpNVcTsajlhpIwvXTi/w2Q3
/108pRJkvhM/hPbQoN2ugb9lam8iQ657jEYg7fi2COQUDSen6YpySEpl9e0sbPoAylLeC3+tn2kV
8ZXfSQF6M/e5r8hg8jHK7xf8YLTGsW52rRrrfRmFHudDaWbnDqnP+JR509ReGK+U/kEZN7rxddPF
Z/rr1Oq6MrE9wuPiNZ7gu4+x2na/1TaoKamkru8bAd9/swqc+/4xdOahu23VBNHjLp074zdrKwy4
vngf1SqzB0xvNE4xynYf8jTDBAzlu2I3yoomO4quDhAhau2Ki2jq++3DGte0s7jYUw/nqNqlKZuC
UWvmtLguqMm7EhcTmcshqEY93YGW5P1Bjm76caYF3UoDmjK8Ra6n3ePskiLeDBTiw3OQUf1hIxad
HfBbJ05aIyu6nIYwug68xanzj7Q40d6UrEvrqPHaI9g5V7EPI3DRlutuA5j6YHxUIi1yFDhpqRD+
C52W2AF9tTxmEtVMguerfN+stEK4mCk0aewVtZ5zOyu6QOBPBce/i0rC6RGB3HZsQLauc2/IDiHt
tmh9s9Lu4V25ilBtdBmiO95SHcFpqmJXaVkvqN4Ng5/Hw3ENc/pLAbD3Dfshht6kn8rqVSffHUtz
WxjY2aSqgXkP27AbnzC1QfxEY15c1pkfNKcUovCuyIBJj/mSLZcy9ekzgx/RREBieediSewsdOQY
RGvizbDf4eAN9yJQC871nJ4LSeQXEigOzO7ZtaL7MSlSE9nZ1btoGk17wXQy3kg/i3AxojnAzSNF
m5PIhB9W4TcRidkYr1l5IJIOfKCh0xVtIQlCbRyejC1tEqStuyg6X0VutFtbliYI7lwxheMTZC5m
m7yN/a/pNNGbxaRPqbFfUmWDPKFMqB5ntB0nHevuwuHwwMM8hh30V4Tbf8Xq3slsPE+mUwfb2s0m
ETJNm1RVUD12dRkeuy6kL0ic+cRXGrN9H1K9naOGljJtuug7GEbsm+7Sz+1x47DxHxSmu8cIARH9
iiawHtYDCyZBDzf/cBtbvLdt3cenPorS276pm8ex7Yf0NOIJo61JXaVRIqpFXdESoj16dVuei1bT
raNw3JMaTHNT6EDcecXi33gW0rJJaRxC75i0OXqenr7WYzRebPQxouljxCF8dNTU9ifrhs09+sEZ
6WI302qnnx3aQhVpfvDDfrKJwraEewBB5HjVhzzcaQXkftxoXfVDw3u3Fzn82rFjU87JthbdPac8
h38WFuUxy8kvuAX9gVMnO4+RCg9jbc1znqXuF5C35YxoR100jqrOkY3yB5E73QEHoPlEc8mnEjMn
LJ1fnyOPTi7N7GE2DSRuTuno7nr0pF4S3S15fMgAR6+19Xjo1AHhzhasWL4n3+WUJdfT7GbfCyOj
L4VO3U8FRt7bCeb2GNi2uZJAxs+A73SWIqYtNpG509LlSUvyVoLjvgj9736xF8NrXe2n9uL135op
FtmpDDOIUMDkJryqgzprDn2XLQNc09YAFkY0qjzIkjiShCLLgzs61nnfjDF47r2Se8BlH5n4UPC9
B+Av1gTu8eCqCjEP0zoPIWdHrlWk15Vthv+yVG0G37mUzhcO3rlLlIhpKyKGIsRcnYvLrA28p103
cHbxX41Jtgr7Dodw/m2cYsvxQOV5bkaNGqrRgbyFuutuLJa0MulSUprbpR/tt8IbluzQAzNOSTaV
y/dhWNkrbErqtNGCYv6YYK2mBEZuOtX5JK8BqVMkU7idSOaRjf6F42vS5yoyw42/Ur8lgnRkOJa6
FcFJtBWaX2ebguehL8vPkcWFVfSyP5aOaJ37cY7cR9i1WKEK2hsUhMNsSpyyergm+tXzaWmNyUnl
FKknKg7R3Eszu+Iw6l2Jt1ZOYE+dnXAYoEhhER18U5ncL6ZzOoVQKRUu+YIkrTvtZex00GubeeTU
stbbp7of6+Kd17hzf6Sq0AUhjaaOmz107piW64VwcHn778JR6jgp3DaTX0tko4KWSCJecn2GMCsW
564wTdioA9X24mMI30zV04mHAzdYjwb+Ki6TETW3v2LkX3VV3Kyx9qRz6EcKMPtQTqBDkl4/6ajG
czfaNvtEGwO/SY8zWwUaBTcOPVqTaWmbcDin5Gr11UhngOrvvu2XKaAfVZFV9Slo4doeMarBvWCc
zHfzZrf6wskf8tEWzIMvkEvRhJJmLzPszdLx+H9VQkUO49jn9XpUlrYqnwJYJvP4CtYKuxMOQ6l2
aNRz9WJv6DO/U/foBXYehH24RT9SXzsL3eBoEcB+a91eZZ9Hul8IQ88sgC5BZavzOeSIIBwPz6MB
UIhvBxLK5d7JlbP6NHbox7a4oCWcx2xx5OVN/k3GYz3t/vthXOsbOfJ4W8L/4eh5/QHRC30UHuUQ
2Cw8hQhVM3ntjGO7Ni/mT3IcaoeUFh82zonHgj6DBSqkOw8xF6m7VUTMVWUkUbF/kQ0R7m8LCjuB
pGYHJFVjOfuntF78rDzZGcWNAjuom/h2I/Wjn58oQw0LNmllx8T1W+WfohXD+gW8X/Vs47F8Eqhr
hsRrMJ8l/sjeOaE2qehQsnd0Qf1uOlqnhb2iD0yHTmVJtr3zCoahcX1R2V/jlJ0eAtSxl+DA2e1L
q5XCC8e73F3X6mRlhVhrUhDBVpSPuVrm6KolhaOnR703bVzquagvXhqhDEts5xpzzlT8sJtD6yPd
+ZVOQs7R8fjSsKTPxLyQINCihAyUClHndB+46EKfLky6ipdvYtMLDng3nVv3Q1xkRXDkfyytv3cO
BHby0trDoUfmRDXS5VhSSSfotjOaoJh+pLT5BHEho/bqw0vDDHxakxbnakSu/zR6raL9o+M3zclf
nf7S7ZvoczmVPm0GIu2l+NM3Lwv+m70z247byLbtF8EjEOgfD5AtmewbiXrBoEQJfd8F8PV3IuWG
kn3lUef1VLmGy2WbzEwkELFj77Xm4oTqzN114doCNICwhv4j0gdkE2hYUdkFaDqakQJJl+iKaG5d
R5y8C99sqMOvFAM3BVDsD7iCFnUVUvbBwlyBtq4ukG7Ieeg2bml5jKT+xCcsMIg030Bbd2jqvEkD
nL/m5wXBAvfGH2iEIV7AK+q1up35sjemF7re9sxA0BAv0TxM6+iksQx3nzhcTvEdcIl2rboMmRyo
YOyL1nTAb7JEGvPeGM30/swfQCYZvX1nD7jgYpGrQfPEgLskyv+LOzC1ecxHwMbGdPgv7oDKLO/+
O3LAS6vpqNO0wGWLNubDZJj4CM+ggdJMU+SJf1AGelmKj/YKGPAcdIhxmy8o9Ltl9rEczdffeQJy
6EZMXWeUgJeM3ng8UwSQii/IQf+GDqhLZ5Y7JkTMWYWBsXATjcbI0qvhd0j8fwYBRFIf3Y2wotqB
0ZLXj5NyelTHfcmnRA3wh9+/oAC/eW/1p6bGqW9noYccJWsS0FOjm6K8ol1yC/1Rdv5i17W9zUYE
dhvjL3d/ZCGn+8nYL8NOQbO15heH1WK8VH3Z1pt3tv1es2ANfrfsF7K6MvIQHm6cZw4yoX8w5itA
O7do9SBgJK58xRUzlMwZHNzGf3fkw8fow+0QJ27O+vuTI18LY5iadK4yg2ZABcbu7LpPPBQP/tlw
X6EwEVtngt8dLJ7E1dCEwiq2hZ7Gj5ml2ilg36Sqoz7HIN427nrd7Bvs+LShDVmF12ePfIPKYiWM
5y9GV1Qf276CkZaU9B5RVCKUwhlvenn7EmkTQBgYPhoc0kW/agfsPR19l09lBFIZlOcIAC7JnJt+
6KuL3mrweqyud/oCzkELhftMxzhx4EFE9uezq12Zorsf/zK0p6M7rdWaKJDOlLR4nK5zD50RlzYE
NY3CqUg8tX/nXG9pbm1amBpm0BjWsKV8+d2wXqST/hFaofrohb3u190gsE5a2bZw8/AbsmIBRtHs
n1zK/b1uhvrnCgX6R8GPWP6f9nI8N+7Vj85yBMr9bT2IOfTdvhI6EqHlFo97RkWj42j/7hwf3M7Y
uA7iFH76NDWy/ZDS7NicmdUNGPrFV7FePWtubj6ksWEWwZlMXdelzigMpWVmGF/mge5/uwVZZDbt
ZzYokMEbZuC4mD5yoq2K+r41O6zzN30aN6zykMJWbVLb4H9GJKBAjzbMGhg4VjfmjJRm3k8Sr4bc
GJVQfXwUQwxR+oiQe+6fwkRN1herNKsMro1b9CZMmlb02sYdIci2LF4ZahZmWugjUk9PbLFBeKcv
lI2umJOgzexWqOMwK7qYvi2VtTPNcnI/2WXZs6g0IDNVzjpmxcLaUOehUwCtYEcRghYTjRVyZMp4
VFUzXmgeGmTsoEnnMa6rr6LRZqfbMNBEqLft6mnOYiaWSZShFqojgBQy4B5sGIOA+lhEczeCX+UI
kxjKbtvnyp3CMd0wiHU592EZSlR6nQKxG6pNN5H3qm9FbQxd83mAgqDPwCwiGIzBVJmUZP5Sx6wM
hxCbZOoFdKzXT2LakfDyfRyp0QF8oUWLtPwkdDP+GVp4x1aXWt9xYL5M5w7WX6CE5zrj7l/Gcz8a
RBj+YaD28Moy5ESmh/Dhx7FqKThzpKr2vogUF8nvU29pZxbjp9YoItSekztCAxOF2UqgRm2OEcnP
maN0QW+UynlKz4OuX7+vH6fLvC2HOT12VY/5Kyrw1YP/XiGRWDPWpChx3rKqXr1NMJhX4UeReTk3
olYxLvuXQeWPM/n1FVfKhbmqHBjM4wf98RVpGrq9wC/xtfj+iuN3VY1hlS2jeaDe5oAIboSyjeUj
SRlWfv8qfs/d+H3C/T064n0MwPtUgP+TIQRSB/T/7u74WwjBVVX272L/zhEg33/mzwgQ8zchjVVQ
Qidd5575KwJEt38TpicEivv165XyzxgCc41qXlPnGYP/wXlgmLxGgJjmb7iA0Vgyswb6a5v6f8Jz
INz5x9E+HlkBzYH/GhjS4a38dG/V6GhkGM7xjVMjIg5yZsC0DtF4BxbAyvngVJlR7gZ60Wniw0S9
imSugQOL4jdkd8DSnKiQdUBLrlHHmDkAh3mUSl8WoJbbokzAw5pFPZ9waLX5h2SBBlbhx3xLjUh5
iDUzqL0C9/O8KbRxNPaJZldPDl4leexo2Y4Xykja6aqt7XJLpwJOLU2xGXmsnV2hATUDfWC4wRHv
JIa5Tiis3SjQ03JhTjC3n8ZBtlsJ/uhojkrAQE9d/SvtnoH1l27izqPWBag9lVZMmylOrvKRunPI
Bzb3dmiPY1WkNUDLUt2NcDBlOshNJb0PU6loj2t5D4swqtZ3NS/pB2V1NY1e4FlsFqeYvaQ9rHMY
nUZvBjBjM1R5Sr3pGC0AOb2UTAyqvO2CRQuzRff55rnKYhn024TjwwXW2O6WPSG1LycM4l+4IvMl
oqSUqQMV4XJEDttp5qXT4p1ZDzB+bU42YunWZV3fSiWnq4qUl8TMD04+Y8Ird/biFqAvJ4alvXFI
ExVXjQq6rB4H53IBb9yCq9Y7LL9qCwl5SGNaK1Gr5HjUC1pk4yX+AuBbva907OLZMXIxYNQbjsHm
C4ot/b5jwHibN3R33rzSqdNvXqp332Dby8m4lmVnFfqDU4T6zu4hZXeI8EPnYz3RNiMewcN+EmXZ
hQ2NkAuFxzaGqzekR3wBpUFjPrtDy9luRVK0fhhn00034+YUSZJyW6qs2sx1FiEC1fULN4XXHkVi
2S10xvZZFd/oQN3ve3vgWMGhWG4SpNcg8po+IkKhd2jNGFztQHIGOohSjP0Wpxg9MCXa3eIt3Wsl
6/yLpDwwdh6jZMtHEsu00g1pn0R92hpoITz9ojN6DBdGlF+kABn1g1kOn2j5jP1qgbBuNa4gcH6z
jj5FLUPSKDWLXaEsbT8aZrlxeLmr3Dbqvb7o6q6sen2Prc9Nb4CmO37RuNNA7ILILqWODJVWfzfi
Y6ffMtLOucb9B+RY9bnJrC9dLmgjCX9JxYx4JH7lPaI8xpG1Q/N+bcfdkG3wd53oGUHCUFn4KW5j
b1cVC92Z1DC3WZOVF4Pu1E9pByqJ/JC79c6+oTYRG0cY5dZu9KslpQUfJ3UfuAawXBd3acsVqMW3
Sp/FDQEK0Ucqj+WSMm46VWOWH7rcrv05saM9oRurK6oL/bAhEggXVrev7dZ7iEyNkgu74MnNIMNK
cVMaKSBKLbRP1DPWqU4aiHlpN32wmgqQb4r97oQqX76QAQR8fJgX6IlTLox7W5rDVi8745vmuHER
9FyNXbak/XHo8y8IkrygTcLOxc8yN9goRtt8qI1JwbJyxuqL6c7RI560iBZ91lqfYSIn+9LrcJQu
tXaEQi0Dg94GjpExPwL2qC4yxXHBTVP6+yOGLwN3wQEDFb1JOLLgf5HQ75AT6dzo5CJc6l48PPY0
WoKc6/PYqeaO27q6d+V8wvKmcfwNvYPmxJj4XAP8Ij0KfEq4Adw3ZZfxrZe7yWEkHuDNSYRH/xL3
iV8XQtj0yk0OIUI/hnZ63xete5yN1WHG3f2ga1Vd+Po0y4NHF5HD4/IEnVvfzMqi248FKbnmIMTK
PgjjE/ByzBP09TZq0k3YaiBMXizAe0B06+UefF4SmE47fchQ7NIjT6srmdecnUdHfdFUOW5pW/Xf
omzSgsxqlm2VI8BSdMg/ynIpbhY98W5G5S63cwlyTc+j/la2bX0ZclZ7cPR2yYIOBzCWUpRZ2w6B
4qtbD+0Gkmp1n9I77LH1xkYAIVzzkShE32gEi0M5ls6LIftF2yzcWojYpzyI+3m0fTdiiFhWrPzu
BAnUcUf7SjZLFPBEGjsz0uVThFro0p2s+KLCn3Tb6Iwa+kaMXFkvnr8mc0vSyIhIPSDyJt50Ys4b
P0Z5AZe3sX1dH+URsQ/wc3qRX+HGGVtd4fUxLE7gKoWjq0FFPS1lBWPa0bbDnHlXzSgtEH5zEodH
w9ayq1jozQYtf/op70b5mHZ5feXU7vyAyaNTvmbH3j2Dvv4wur06VlC3TXrr5hSMcSJu2rHOPhRe
1XyImGDelkMePtdZmFwOqlF+PLnLk96a8zYWVbqf23HGFdI3vrDLLob/1ogqUL0U/bHMFwYyEWNa
rLOkDSRmV260xCrpdJJz0GCSv8WsHhngD8Lqopw0s4f+P82XABnodictRHS3Mg2uYz99NJUD/3WM
7T1HrDEO0iZcLvREt79Ifj8zn7BMbqOe8YedCu/DvFjdQZgLG72LGT73u6hLdnaS2ScyO+rH0Bnp
G2jYL5lyh0zGNu6kTugy2l1Xm+CNzxXff4vjf4nI06lcf1Ub/0/++vm1QNr6F+Xs+4/8Xhq7JnGh
Lu54G42uzgGX893vCV2u+5uJJtpA6CqZKiN2/bM0NixKY4ekC1egT7eRnP+JOjPEb1LSC0GiBJ2V
pNL/rDT+sTBeuUCrOFuHMLHKQ38+5qV6Lc3OMLWDp2lwI4HuL4fBM7vHd9fk37XD55dxaCOCYDeE
K9cssvenyUVHh4XSRTug5tYfsRXT3xuEe1NMIGr+5Ry5HpjfqV3X1wLVAgELPg3K2vUs8v61+C6w
sI1GeJj1iow9ux2vOHajjFqEuq1toNr/8oKG/uNh2eIlnRVCZgkgCMSNivX48c5OoLLOanDxhAcW
yBANSlP1J9RaEVoY9CcWnbjJexZIzeVODPRYmZ+ApdrbDFjLfWNFQ2CNozn51KVwEFPqaa9SGhEy
XktwBKpkdB2dtwc36+2npU32hT3LAEtbeUEHsLjLM0gyudb2TzqpSBfwW+odWKnkmpUtuYbTaGE0
i8p4Pzf055KowyXfd8WdxCT1lSJteY4zs3126uiK80WynZycjC6UNYdFGtmVaXKCY6MxhjvZDcW3
xViqm4US8kkKONylCPOd1VBh6kkxBkNVTgdRhWBnlkbu3ZG8jBZOxVaPGfXmvdFdOnpfXXOGwTdG
r+xV5JF2yO11dt9q06GZaRL5pvJCcs00WX3pXLh29lIodGBLzEmqmUCFtq65E52Elplp3pRtVNw6
HROCecJK9+JZ0pq7U1zW6c4pHQYZU8h9Hgjy0mq63UX5eWid+iXFgvwh9TJ579EOgvYtOu8tBUpO
oJnXOmj6SFchlIMjxK4diZnycTvEn7M4d60AGVp+I3LmvAHS2erk4NsnC6icnt15gZgSJi1qgFWV
l8Jl9U3m0Te44O5jlQh2zHS+j7GYbTtdtC/wI8ZdpUS/Y1+mHFTAB97aooj3cRl/mVuC3SL8O5eR
5yJW1RcrLrYdFycuw/yqyYvlAxww7c6AO3USC14xvyMdAynDKLRNlqSEbmkVpigg9aSHoBsbp7Lb
GnOSnUQaDW9RZ/efM30G675EC+dQrU+8Cy5Bh+Xd/tL0eTAx/74uc8Gs0snfhKFgpmYmFQus1yyL
nrwOjGcT1vleA/SLBa/gyKVAMVfSFAEefNt36v4y1VqTEWsf4ZkQbvqKPSPkX3Y+GeFgkHNnE0VA
EsB9OOXyROV+a6lpImPLdUxubZ4eBf4UeJyJ7lgfv6rC0XZWq/VXEEeWzz38xIBv1vpcI1q8oeuO
J2Pp+/vGAl6OCPge/12yHazloza0HNUWjsZyXrprILDLdvLs6aEsvYGkNm8kIsO8K6fig0POmjwk
CDdG0+8R08xfCG5BIRyOAz1ImxM+6USzW8sVNZyOmywqMvyckgqHk11jLyd3ymd1zD0BlC+I0TQJ
P9ToOj5n3YRn11dMbyawvFrVcLAeu/TRxFkbQWTGNeiO06Mz94Qg6FQcqDXX+pnjNOcrqyHgzevd
stxD0Ledjwp0trvD0CM50rkTx5ck12aXTKAuaUwc0z2G1mxaovsxs1baQZ2MHJEa1F5+hS58uo2Q
RbiGD1G/iy+9UBtRUuJltV5kjVgO00cZaoQytMqTzymOSWuHLMBy3hyFIsCPSZDTLrIZQlv7kBUI
++nSe132oll19uCNRbJvRckyXBWOdRhFnz87RB2uFkJJRNE02MaFpcZKQJcfOQJaWuztrd5A8iDD
5qQrZR1koUHMBYABJBkWs/4oY3j3ftesf9sJ7fCBInT6YkvSJaBjl/UOgRTc3xx5uT+YzNazITeP
dSfKCzrn3rYnv6wEWk3gI3FTU3XZmCZSLmd09J1ud9Umpz2ytWqvD8pOkFiB7JkhSRh6n5DVFUHT
a+XD0sEh8a1SG0BQj1Nxpwyz/mrSZj3xRpJol+HWRPzhFcsGQ3Yeb1v4PUcksd5NbiX2a14wFwNr
MEID6pziDvIx5OYMs3cZADnin1laX3xDqpg/G6KnAZGlNlSSpageooJzqd/RYSNzsMpschEAGv+3
CnwHvP0hwPt9SUfbkBbkX3apv7VIP7zCpyyjvir/4cf+6JLSCoWYRN1mfSfbUtT9Xgrq0vztHdX2
94zkc4OU4t8T/JBJJcNb+KNBav2GdxGmBp5mcGXAcP6TBumP9QsDYuoyTAUUp4S0yr+RnJZqaQat
G0jQG9lIgjJRwx1jht4GrNd0n95dmH+oBdda76/67PxiYHpRsQhc9nhNaQi/L5YiS5kosHrzDspH
/cLASj7OKCaes6RvbQZPon4hbdV89ca0PfwvXnodtLiYLW0u6o8vnWj4lHoCde4WD9N5iQkY1OeM
zXrrDLb+iPtVJ/tTtNIIuhDIw78Uij9WpusndyS8LLjGLm4s/eeXl0YSlV6aG3c5PBui7VBlgNTv
h6W+SKr15dSqNv71R/4bgOz8otwqJicMThk/20vLugyHqPbknSVL+VjitjtKQkshvmAZe657gntM
FLMJJvKh7ZCzD/2bvSLKcs3mOjQ2/Z/aiVJ16OCfhNtlWcxX25UsjoRLoD8e65Asq2SBueZ3tV6Q
30CIrPH9/Mnw5Z+jhH+cDn2/dpAAGQaAeeZQ9JP70J1cY1BOLO/0gViA8+KtcnbdnUuZ80hMdnWJ
rqJ7+/XV+8knfP7GbI/Hw3F5MPjfH28Ym90kVVar31Fo6I8EElHfOGX8TaR0rWZ9UfeWWevXHORI
vZ3jIdn/+vX//mA6BsMwzJ3C4775+VkZPQ+lBG6aO1uz1X2yPjAkm6jbaGz0f7FE/8zgXD+rAcOM
8dtqTQRb9+NnZS7dQ4Aa9DuTQf29RnxFthuT1ZQUArV4U5mJ70PY69O54jlwlfGwaHiQbtOMrt1/
/sGZAbJa0vFfOc8/vhlJf8trRCjuhr7hITGdMK9OhEtQeyZl5v0vHhKHZY/nkj8cS/40H9LrlCx2
Y5R3bQdCk3yeHF8KBoPLwREQEtvUPBpjR1HQJNzlXr7o18Xo4SKYU12bKNCW6lKzRwXu0yLyDVsd
Yrps9Lacx9RtHI8Nnbc55Skj50FNcMHp6Ox+fcnOk+IfF1bHkXx/nEItjr4/m5pTcF9ouD39LgwZ
xO8Wp20P5/tG9UX90rYFowN3Yt2j6XaiMAQSDqMW1ensNYeajlVE4KDZ5PtlWogb0oHrveGJUPe/
fp//sAo6jP6x4GPCx1H805OsUeeONrmodxZY1wS3FJdZr9v6RReh/tjkgEN+/YI/gzTRnVnc1ey5
WAtXt/1Pr1j0kUxFNnd3E1qKS6svrNeQlDH+BGiEZBRD3baGjVEjTELkqWJM49KfSDR9SAZ8cSj3
5v4NvBh3umAFEFRiLwkGc8IHuCfOl6hj16D/mcTeqcPIcznrhnvSwAQdpcMHWuahuvz1p+IT8Ay8
/77ZrGn/OPSPcGQ6dO5/fEYWN/PoWc/RXcVPYYSZl3aTOlp60xg5kTTlGI9TkDojUYdAYhAw4PkI
450XRxzac363CGaEB4yB5LjFweXsRtw1/SG2u0FHtRfNhq+FFomVGBtJfhXxpD3VWhH1G+FUVetP
0RxbARP9uNvAK+TJYELB8KGImXiQ1lqhTavLO4gg8aXbFelJFm51PaYhGRVu1QribRmzftRnJ7sB
UpJ/EVmnbwjqJhCFExni31mN8dtsVbN90c9xuUl69u8LABKFgcE1pUPNeb4gWtRj3GBWHHUsxN0N
TXhHq5+HEmPpxggd58HzmliA/IoyGwrMiB6xsKKWWAxwLWDLeul+hpmMv6wsuj47LGrpsa0Ng9ke
ZTMn2jEEeH6S0UBaZD2GFzB5vId5GnXExRzeWip1QyfBzepLKwAkn5EDG0d1fcvgOAcm5ZlxCDyQ
NlAUD2y7GfeIQ0R45NsV0fAN/h7AdLnhbemNLLw7zBWv5EFTJpQuqw0lIAvxWLMLdMnMjyGnyXHG
rsBpF3UKwlIdYfs6P8oGdmY91mlKLOUALPfCiACPX9lG1Zw05bn6LpqrImZmkij3SFB9DDHJ67+4
5IUTaC1jsaet0wI+KKLrVprtrkWUWzVkxE+g2j/q8PAuJGmXG5c64DOMz4rIpabbO54Md0SeVJ8K
r4ODB6XJb+w6fuNGUV+jIUx7H2tIuREDX08Qhz1K2Ki2NoWOAYUbqxAG3bNSKdefNVIS3Kp/Mzne
MqFIovpRs2CgXY4lDCTzoixhoz06zIHA3ak4B3mPobFwNShps4mjPfMRGMDHzmDITBJoY2aCnY9X
gT5EJAaJUIU/4qWwDd5uluIrmpu5cHeaWIufxVL3UIu40rBLq0sRoeBhtdfMV8aSEAiIuwWDW0Rh
/qRgVOBWQqp2jWLZGILRAdy1Jq4k+2TmrvRjF2/kDj88vwNvb/3i4eZbrUYLXyqzL9pSAkLexPir
Jv6NvL0Oo91Lm5jR3eC4C/PU2TZfQ2uC+ZUI6tU+d1mNiskC+Ld4z5OU3Vu3xObRHmwWHpN1yDEL
tAltjOe24Ql1g6Iw+PVzY/HmOHFwEIX29zzYyDmzGWNrVmbysRFrICqZw96p70fWZ5YzYpVz0yui
ja73/J0IajBzroTCB3ItfwNyTpXtXIuLg0KJj9SDNutAT+npNVgplpi1DX2KmHufPKdS9wid2NQT
jRX1vEZSw7knnHs8E2nTkrzodm+IALiUXku/uOsG/vL8bgsiI1PfaEx1W1F2SjTbyXyL64O/BOJm
tjclIZWHKBpBLi58I6NJZTjLSX8kMZgkD0nTbUAa+2zkKaOlULI996qeNvNaPc6Sa6+DOkoY0pM6
5cOh696SipsBhUD3huCReX2U0joQSPhfXVQCW28tj+qc3bbxouYlxbdC2nHSzffnQmHJmnK+oD1k
v0pFfb+Os16Yp3tbJd30zQTkw7Vw1u4E3YtrEfNI2ySJXHfIAKoTtxHfnVzfbVk1bDxd1R66kHck
UkERTn4FoGQ9q1+QILOb0/bR2m0oPar0bkFOPtJQwwPQtbzzkZ8ZibyYEG40WP6K4FzgDGupss6I
374fflCtcNFSj6S93JpN4kaI8k5p3iEpuEK16p7iwjJfAai2+Z5thzdYS5UuvquVU7qtCz38nGsx
L16eHyE9tBgMj6pdyyB2HlSO0x3Eq+4t9zq+ozqkQdLzf71IZwMuTYu1rVqPKllMt0hH08GNaRtH
m2/6mtm2c+TjVJfGqNn3RC2TDq7FOe+WVPj2ME3suJDwqcvLXL8WUcrOlJkDvzllOntruuk8XNVT
pMWEUIWcAXXwcPhCVizN1uU/JxmuDv2emFH+jBb+WUGEeUwzl5zKHtP0HmI89wiZoNZrXExcU3zO
fP7zIpDlhrqfSUlwgzxLvJM9W8YR/wsPnL2+fDH1boB4kXKs1+lAk5Z36UV8q5T7iNlDg281kUzo
czZyrsNECQp3InzWYiQnCo/fK/JjnleRg4qSyaLZmwjeJ6z2jndyvhNNhRrlEjrpem9Qo2/1Nmfx
wX0RdbeeCiVD4Gr9gtLGZGlCUdwcyDLwnpN+QbHUcxzttiSEURStWM4a22FUPMwitV6NNKXdptGT
DwhqYmtSrv44GS0XGZKRPvqs8x690MSrX+yo5kFv9Ekhs+UTshNRI2NqpH1fMcc4H3gXzLQvi27w
iEYcUROWblp/HGkfBwiFjxVTMmPbr1XaggwU4eZ6d563zXlhFLCpc804GgBrR3+hQXcqJU5oJEzF
ph0GTjLrVcOYpLwNuuIceu76dmKbT0GYgflaD7QWgzKOvFOelTxWy2yEG8dYjB2h5rrrW0xe35ok
4+GSpsvqGHetRfYnt/zADR6q+zgJbQO2iNMcYEKQjwmALbfu0XGTJVhOZkY6ZyusVxMGSYJ8JPSe
SyU4tqIGOmZNpVVbz6M/fFGMNj+dD7FsHnCboh3Iw4wLvaybCySqde1TIK33VaSzyFOKROuRnGjG
hTRs7onzBfi+Fq0H9zGVrAvrwtpGDjvO+d4lRo9tTfU1LG4nmT+3bEN35/sTHky4T2kE7MeyMbMr
Z3C5RWD+tAfTysaLOJpb9/cbgkBq91vtkOsbFLgRDxpkZHJ0a+s1sumlnO8KG0nwgoQHIBKZBzzI
Talfp9babciYFVQB2mIceb2FmDiYl0wL8OjShGgtZlJ+sn4gbSq4+5LWIm0DGXO3nymEWhzFUr8G
bdEeuOX0RytmlrZZRRQuzpSGHQZNK/G/NTfNkFas9kai31iOXO44qXNTC02HENJPLNrnFdDM+qzY
VCH66IAoznX77lOukuFMPDbrBoT4LQLlGdRjz6JQRaA3d40GaXNbDuu7TYeex8xoZl43qmd1X8xm
a/tY97xnT80UfhZhaih1GCIhZTJRZqdmqwCOUAstD6PuYv3th7FEvtUBzTiWLKPX2LN4F5bb8wpR
QgbeRuiAsh57a6AIQbnOXHGqUejUav28jjfdggR0HgZXFTfSsL7EgCzwpabdwcqx3TqQOi4n7Kbf
IgOjjSMbIPQ2R+pgrMCGGOtMKk1qdiS4JkvQ0/IEVpvO9jP4Ja5zAsnKryw8L3ttSI2dKN159JGz
g+YYFbNFUFdXBow6PWDXLI6c7NWhJLxtDvK6Lq/Cyqi+eQor+c5GzH4LAZw7DLZN726V6iCANOvi
f0GIN41IL46pqQaz4gSTl/kRoxJdGLpsQ9DkQM4fopQoxaAtav7cINfCHEGmwS0dQHIujIkFp10X
/2akxoGEqu4byOz3sBnOuB28i/C/L88H5SxnlZ0Mj0fVIxIlxC7F2wsXh2aTrKgPzHDinarzZgI6
jhXLSqrsa0WNye7i1fiK1j0cOF/4jM+ZO+h8MIzwt9cXjHvhJrQ9a1plKydECqfagxNX3inxIvM4
1Z5+HSnLe9bRnL/JZcYAzoTryBmM77W0JfsnYaDcrUXEagUkQT6OvHJwXjdh8LA4emyY27kpeSby
td6sQ8/FwUFO+iasaV9NOCJfEPEDcu1Z99qGRwgDD0VqSGqyVlk7O1pX5gWPXBNwtosPkojBr+Zo
i+7SqgeeuB4fpm9ljXfSvlcYDT0SjZ25IMfXPDrOIpwjBzbEOR3nG98dBoKOeljpOdJgl7NKb70K
VKCPZLDRsrPwKQf0ebgkTqqxbYQhqCHm22wsNgjgR1hKGEgaxzjWluJ5WKJ1OTiXzJYovtmRVD5d
skIw0iogIsJNksy+hvgxhsDypGImbzHpxk/1EGUbDGweqzOnHdAyRF4zK7ILMslnOCy3LaJcHHaL
V7pbozXUQUaW9mWoDest9YblK3nW4zcmSB3l9pSTTckQns5FJ0A8d9U+p7ny0eTttoT/huSzNg25
aNumUs2FZajkOnFqdxOldvKhqPvoATQGFp+hyJlFdZYgAAofl2fU4VOsOdmXqpn5TVYpko5KufSi
2wUsGRQdEU164PTY+fzWG+2Xc1vhvzqff9P5IIL5pdDn+PYaV++HO/r3n/hzuKOjczf4QzcBWK+K
9T+HO7rzG7uNbpmSOYtDj/f9fOf/I4DXf0Ph49nIcizykNCX/ifzHdf8sX2OH5XfgAASqTJtCHpP
P7XAkGUDS2Yuem3Fpgbkt1TNJe6/WW41V58t9BZKFmjgLzC52PkDwX2W95nR09e4WqwH4mMNKwDa
9sjWrj5k9O0u6doqrIbwlkO/Lm238BEOe4QZGsvc36M6jlAGRtPUPImyCTUflF9uFJeZl3T7cczT
lHyJGEfn1OTuLiGr90gYmhE4Ke2LYtbJ+y1ykxOnC0Mq0SWzfm+4y5i/tn4qpvCUG3V96gbZ72d7
bC7gek1vmOo/mUXvvpn4617yqXL2ok7qT22RicC0CvsI/OaVPQHXnHLjmSONbOPLZY7VQQARwlnk
atdlqoUKDtq4i+kmtmHQejIaieRlBSzGndVhfvaJwE5vtDiWH0bOUuaqhtcTRdYz+LL7ucOD1w9N
uRl78YHJrvekoKbdqFVPXyOsp8Nhb0eU+qExFndmqjUH3C3yGr1HexwwiQXwfJJTscr0gaQkV6DH
Xr2+sWiZlfXWqu3sssGLs88rbfzcZU54BJtu7LJSz78WedJul9UCwPDQxQfYtdXBk8nXYbUJeBAD
Plq6i/OYPiDOw9VK0BS5+0nKIdtaDqEZyq0+FEnxAeZlcsUBfll7f+NLiKdyi/sdO3CWgJqvHXwQ
YIXHzofUbaHsT7ziwSGDlVaqiOvjekc+NWNn7wjSZHjNCRW6ohwaimDH6Xn3kKfor+CIEKNhz5Ty
ioG/nenRvZnp2S22t+UmnGIRxKunIkbh0vmJUBavYlA042Lak9UBXq7QjORhsrv8ZK1GDNJBjCtJ
+svOjsPpdmrhYZVdB1fBNfPSZ8JE2Fmm1d9QNsPyiyZT35MfMJ3aJUxQL5fdqT8bP5Q9RW8AeqjE
69oifoiSyJ+H2mHl9wizxqYurqdyFj5q2wWmQylFydQMQn3kdsMzSbvDRK8Soy0xlc2Mi8xJNhLK
IbgT/CfZ2YpSFdK7HItCpbhuV/HmuOo4PQSdgHank0MX7aJb5u4pQpJU+COJ6t/+H3tnths5dmbr
V2n0dbPAeQD6NNDBmBUKSaFZN4Ry2py5OZP76c9HZZZdmTaqjs+1AZcBu1IZgyL28K+1vlX1quK2
mgd7bzGFNg41kwoaqQWmIWVwK9wVl7IRi7wSRWhJS269xViaDCDRhsa7kovhFMUx3ubC0T8NrpFv
IZC5nyGdqCPEfkyq7uJXxS1MAmDxsMLhsm61LPKYAPsww7sqEGG5WF6rD/ervxhhub+Ncg3GJN7M
valuvcUtq5YsuetOQOEni9SLmTWXnOzPjhFK/+RQXYULvITBlkYZ3uRAJFeatGbYbYGPuzzgJbkV
0hUQj6ANC2+sV2rx7gLdSHe0oM2bZHH2gmWYVgNZ+G2MFADfDh5209nRNW0hzS04bmQNv3nAMuZe
QM/tm9JSN2OvwxyZ4A/1fK0BhJjTIYmKce/TpMKUzQQu9+E89hcTMogSeV0sxmRzsSgni1lZI567
6seGW/WHjbkkfX8/pTXVOBVQpEnq17iUNvriexbkQU/z4oVm8WTKA/4hrJySnPxilx70OsDoNeoH
VRuw4hz3TJV7eTAXazUsC3eVLHbrqaQPcfklwzbAiE1114PmgRonN2R192oxaxe6ZAKsefOeJKl9
Ry1sQXBocXRTaRTj1XOynddPcp1ELOS6qToapDgyMaCxt7UsReguDnF9KjUmRixEweIfj7LAfyWA
Gu/nxVmuTXmwaexu5jbTOu4rm6Da20GgfTXSmurGxaHO6LL/RgVJdbY5Ml/a2jVCCQCAbij9naJB
AqQGpdZmNQw7f0BlDqGTxa+mEtTPFfmlrar+yIS/DK3FIG8uVnkKNOkpX+zz+mKkb7FD1auuj9TG
JvK+K+yKyzpwgDWsnWHdEx78KmZM+Wj9n8EyDWHGmslpMxtj6kcc7RRrdr2qpDM+yw9r/2Lydxe7
f2dV7iulEXw3LFeuFQSRg5Fk03W5hAPkEhMYncR+y5bogL+ECIwIKxaoNuN9BFS4nsgZYGyLQnOJ
HjiwUAqun5FznyTGtJa68g8wzi7kOQ+cHgBPN1TSISEuqYYSTXrtJQPKVSaetckpwrQvWtDJ5CDS
vJ3LlVaL8UkXbn0MlrCEYEDxkRYP9qybWsiV6tR6mnVRqr/tBQjFOtfzKzoKQa/w2XtIYVUdIwxe
fCWWpIdRYrUU8SHwtUuGUymcRuiXK8uKRGgv0Y5kcvstLXP5poXdGOp+dEozme3AZvSHSE/xWykd
noEs7ANfqHjbLxES0UE6MaccxJwfFSfhNCzfYzS+Y9mXOw1h+UoNrfeZSrH8U9NK7ey0zR1AEede
+fajPtvtOQuwf40j07+mA+vlg1ja1I43PLYENY6OW7xD6esOceqJbZ0lFQy/md4BlXsYWQBLgGaP
yJknwr60tBXdqtqBQMTONazS9M4Q0nzVxnI8BezKuLCMaHg2kgRr6hLBKWSSHomrbaslmoPcdZO5
9tNEuz2O0CLfUHUSERMc8gd6FuWup6rlRvod/USt5J5cR1/9jDIwajjind8GkvhhSzioypf7iT1e
ySU6NAQtSYh2qAA95vUadLn65tT5Q1yUQMuy1LvHU+psOyPrQp4fjU6pdT2wqm4oxnmLWltDObLj
m1RWp3zU5msq7k9zZNiP+RJvqpegk601wy5Zwk/JEoNqCPHtbDzGbzRfuCsR0LtH0fxwgKTErc1t
30aDdQUkHbrRODBIFR8TqnetB6nTzDCavCV+FQTzystEDonhyqtc20SPK8AE5pUIY59QRax7+WOq
ueU9h6rsqkRHwdu3JL2Sj9BXVZH/osVKnnMii4VLLsxfEmLjkhUryajsiJYVWz02xclbhk0NOcW9
iJaM2UCc7bZ2JOFMOze2tMij5qRgf0d7fGuR98PKaxy5G+En3EhQZGRyGuNYKYiChHqm9/4j2tYu
KTfYQwTeslzAanPn2l47lZo+l4Dc3tx5CPUlH1eIIFrzRL4VfVFvU2h9VQiDtDnMeANBsmXaXigS
9cyzsgInsZ2V1xKkbMid3mVQWNAPikvzS9Q1VBtRr8aW5jYkPAPmo1mW3nDuDbtEz7ej6aqtHkl2
UEh6R7XE/tiE5Tr2fX0fWZr+jQpkB82LfCAVWtUaLJGgfobgIEePBqEqu3M8BYuCtM50FUVwyurS
TA86v+q3ymjF3pyiaON9RBHF3GbHpu3bUMRau66/5xWX6CL6aRNsjZ4QS6L0O0+yIa3GWaRnY+yM
z5P08hs1TSwIg5mHVpSZ26hUeWnc+1PUp9E6GkCmfk56Zpw2QLwP9W4ClgRG7EPXA4cTVA8jSaXQ
Q/ej8WpeBR9aYNqglKEM0pQxME5NnbUTAKtYz4uWqBED7FbDojDKD60x4BlyRnBe+JnqTRNjtJ3N
QR6iOZqalbHolvqiYILnqq9ryZ+u6PyFoJHQajk3W87m2nXGKH7dC/B5iedIVFE5lV+aSDeuq0U0
xUSn+AZj1jvjHHtQMVPhunHcLza4MczMniLI5QTjxlFBc2mK2lqlbtEctUIWd/oYx0x3qpkRQjz2
ezvv/GU1oD+srgje2hxhzLEtVkIk2R7OIhgj2NRXetnax2bxGSTkQjY+HfFrx50LWBvUm1/pNA0/
TslgP7dwrqZVm0hwka2hIWTrsBFheKWXEQs57LZufqX+7EakPm8r7tPpHg+sWA9wISOKZhR4ShBe
Ydq1IDqgqdGvAfGxX0VC+jc+u3C64qTVH9LWIBzdyrI4TkWaPgg/7147jp7cmdrhPJdK3BeOavG0
82YDA0p3WtBx+3LMIj5r0QAXpCqnYeP2Uj/MaVvfR1GBPpRU/NFeBc4hoyXn0gkYj6I26qcmbowX
Q/r1S1mJp6jw9JNtyhERstS1vWVK0E+UGYP+GvQrhj3yfognclsRCGnvup9i/Nxx/e4pxLWVVEDs
kY50FfqjTqIvUYIYhp7DWsnyOX9OdZk+IttHO98MDOw+QIzIqA7dY9b045dBg1BKgkZctYWQZOtE
uU2blC/h1EAJaVz4NGQfGs46tBCa6yh2xk/wT/WUYIiDQlpNi3jpZ/G6DPLk0oiAk1itYLcNCBgg
QTRjY3oqOIyI1wTPVXpy4iE5FPhCzpRUc4GdXD5MuvYp9yv1SLn3Au8wXF6cNbNo6E42P2csFSaf
fOr1yK+qG22u1DrvZbTrzCG/lMs5yVJ8rhqUhJVR6+IYUUYSgu7VwiQJqn2ZRtQZci2j4q9cDrKG
05wojUG9LqGBsIKJTQDn0aMgJYFb8lJ1o1/cGFnaWogCLpcxsoSc3oeqBb7XYzFhQuvYrvqiwYwZ
b41AS/cuXg7+QlrtnrtyktMDylDK/qp1XHi7215H+DM3fe+ZHqBEq5nGK94SwLTbStSxG1qtUfXZ
6r8KfDkxA/bprMS0izSvRmkppqc/N+AYP/tvuD7omJcc3/E4lTHd+dXOKetpxLFhjGfqEp01pW0x
TgO41IzBNd9fR+LNLKxFgjlambPV8FE4sbHxPXCVvSLR2W14qTsa2tdZ/a8ZB388N7yy5M48rCi/
GtoKgy5mHZXvLGVz9iRnRcJJw18Yq352J35/EDp3MVMshAfv1zfASTvgLABnz4lJ4w//uADSS6/6
bmz790jyr0aSMKH/8JH8B8/5/9LuWrbv7U9DyY+f+TGT9IPfyL+BvghwWpvUW2DF+2E4D+zfWAUC
ml1tPLV4PzGP/ZhKWu5vDj+CrTxg+mjjuf2b69yyftOXiRsuSbJ8FBv7/8pUEvTGTw42BxID/6HC
xDP4+vBMf3GwLWuiLU00UCf3WRUcykyasht2iirkIwcwZ08aJgUlPI7zFxR57+RgUERZMYzxwq2Q
eh5uCu+5lwN+dOzgrKiEenBTcKcrF5bGWrS2d47zob3M6ZA8FK0DnL5fFlDhGm8VvoNNnnrpkYDm
ppvBBxG7SfeT5jdgQNKR80LbS/WZBksWQrY1k9RWZt7TdpIdoVyVV5Fn5bvealHOuvK6cswkDPII
MFJaxEdjaKEwJwWaYoFGsjY14R1prYPmHuXTTSX9fCdzPzjNrRhYyt3JvJu0PqAwINOvjTlhG6aY
a2DVtOqt6Rn5zqhM8WIESXA2tOzW4Cp2HaGJKX2u1oYbsffVAEfZQ6T1zZpn6raKmRSdMZQmMlnT
UbqBTQ1HgLWxbAdIR5Mn/c7JdfmFi1W9RffIVnWCraPsq+yxtlOXsu3cTneS4dSevgba8+wRnK03
G2GHiPpc+UkENywe77oqUZ+DeZxfYDVad4KmgD3k5ebsWul0h7Mbqcc0ky0g3f4KPmX9qcDUvQYZ
6m3lkA87z4BsYQiABhyY8/1QMr2qcW580QJr0YDn0CKfbpbiYFOWuemp7aUHsirXrRNdF5lcFl4Y
BXjg1kiSJOKGpt7V9eB8E0HKOSUFP9C59rjDbh1hg4+LW4Ozmrll98mOMZgnbWOptL+S9pw+CSwM
r4zeKA9PmL9FkmSYZLb0EER2cq10V78mXAW5kxhZ8kyXcntKez2/tyFeMIHgxMBwu9L3zpR7OIly
y7pTs5dcC2Gr7exx0V2Rk/MuJVYV+Ihd7a+T1hqWmgf9NkCwP1aic6MwVXb+uad+5xy5br6n18C6
cjtSdoV0E0YTXvJSc/07l1jp7kCkqf2E5eGsa4N1ZY7O0rVWiRtaFduHVFmY5Yo2PxRafyAasCCI
S8c/mzWXXy7/7nUt7OxAwauEN5EzpSmYd23hqDg3uRyvzJj9eKgwaWl6BwBPdO9x7xOOn6eMo4qM
vPfaGr86NZugmCVGxrlwMDZF9tZjeraevdJ8suzs8zxaEoCJsM1Xzy8fqsFST20rZwYnpX5Xxa5b
QlmjE5DGZ6DEaJv6OR4MB6aL5tbvEOnTW09kNXYQywo+w+2Kd+XADwmV5I9+ohfhYGGEQj8vrlLB
L3HEA4A9Dpg0I2DG1FbbfbJ8srKrLjMeSPYchDm6xwqmXEn/FBrrMt5O8jS7swwjvzhRvnfnsTu6
kSoP4NxAj0mOGz2L5SuD0OTg0SG4BW5br72WSCQiS3pBHrS/KmCxXP3SOFQxw9eUu/4LhTDTo1dK
7U6aBU4IaIsUFMYZRB+AlbdaM23H3K2valKnaRgEW6dLi13Ugo7H6pyDQr8bomh40SKOm5lrkVHQ
hYXW7uttmGNJOgN2aT5b3cwzsfX1qE/eDr7utBlyMhQbzFv+S8dUEEOrjg18RSFWRcHfLG5UW2U7
jbkVCWS0obAZJnfBptHAJxi09qVqYTVWfe+vg2B4FGomOp6jgROSE9CytTYBodYX6qrSpvp6LiP6
UA3tJWXo63OrUdYmyQPie25NLLQpXYBMCadUhp65Dhix0tN6ZYK1+ZRTLnkVVXFw54AXPbStMxWr
xaR8l3RahkZThk4p23c39aZdymHtVm/douPkaunnwa/0kGETU3lUKndDmQJWDHaNswIL9Ex+GIVF
DW8B1el7dkSFv5NLSyts5mBMFE5tysyR0WZwwoPQ3HZpVF+jPdVPWpTkULwLuVnuz1sjAA+szBhh
pq2t52wszL3b8SqbyK+28ZSaX5UnepxzgXy3AWCwuVDf8BKj1DxSzz3kK7KkwdZKA8GlJwZBO4sx
1IwovjXwlK8gPzPjEPV0r/e89WXsqPU8d3LTYiG8AukC7B1PRXxjIWHwQTNG+o5sh/IMvVc7fCv9
jkxXd8gCJR9zPD4JI5EN7eHqNgPFs5HDwI1p7nQFRlUrbVjv09atq+FsDMI8cvPJ3uAgZmumEf5q
MNhuE77iV21kyj1gA9rPs7oJXjPXTdZFOeoveUQanpUpPkSduZ5N17lVfap9lranH2Xnw5ilDQNQ
Ea4Ox9Yo6rRFe5fPo/8oRpQFQ6/1e246YHrxn2rhDIl/a8Vec27m+lOJFvIZgBTLf990CvlpssVu
skZjrTBBrMxWu0I5N6HelsDB6V+sRqrRYVH1FJ4UWaLf+ZbesPenqXjoHQ4i+HcoFwhLK+jualHn
+wpzBoks6WUZiV6cXMRK/fobWJTsMOQx461p1E4JoH+KEorbYSizPa6cV6dxCK/joIgxP4z9p6xz
X+k8eNej/puXq1cf/2tpwN+kBljyeHVxaFBiN02dPJi1kEeJNPYAw8TEcjOWnwEPTM9NxA8Opavx
UU/mrsmOUvAq+qOs23pASHMnijOuOWoB6FwpM9OdTWJWnQ2GOYlPk+l4636cev+WNM3svrRu9K1P
Zsvf51zBg1fCrCbIABANIX7qXY/ApXYF5MbrRNZa9SpZQDl7BQOdtFHGcHUWxRGrdQN9MTXXHPKy
K/ICAJSaxHt1Zqd+w9Ih0tsIZ/aVFztG84C9Mo4wVmc5YVZI/bhMYEk56RefC7r26NTR5MAIGCII
PBqdFIfaSyzUQX3eNUFVbge3fSb7PK6aSeRrfeY32Qn7GRzguHexLIVz0fVn/uS0DejGDBnzH5PG
PvWBCS1Ax9+yymgCeYLHre05izyWCnpY7JrekR2EOmQtEZT55EYoSmM+D7Gozw2/zaMCctXFyfi+
lOAem8DVVgxa+51RTjNY4+W4ZSmzp7Dcaq6S5JBFW7oUmeZUUben0MkOaZtMdkwVCVxE9l2hyEug
joiDsgVYpiiKjk1hJsdOp7YGKYSqCkOeSN3TLkEX5FtvuXnoT868S+ohgbrbBhsKcqJNk+TVZoxs
OTFJytjIIkkdB7/mfa9LExu2Wewc3DXfML9yjJYZjv9ktXgEvrg+mv1zq/el137ubeaUzmNUwznv
wqTOk+IH3fHfl7i/uMRhanL/FK54/vqpwc7//sdb3I8f+nGNC5zfMG2Q/2UdJ8pkL3/f77lhHfAi
3g4drsqCaf6Dt4Srmm6ZFkFX6DG+s6TFfs8O6//KrY3Ozp9vbbpPaIs8KSMmoI4OT+zn3FFu9Xwn
o3g4WSTvh/haZY1pErOw7Dqdy9PgJfbMUTwZovgrGhlxHLDk44PjN+zgqovu8wKKK9gQy7xujNS9
wfLpnia6ikEr5ARDqLkAx2eiXm+pZelf7LYozg3aWrqmvavfAjtIznjprWWKT8+SHJS5kUbMZx+r
9bmjE566LyJw+uAXlAXp5W03jv0lWHx05D9E9kTufjyihPj9amrc8gUfMVEIPV6GpX4VXPLYLy6N
2T25fqYOrW9MXE48cevWjrpQn9pcJmFFWyvg6WPOnTbkf7oj9hSFXkZTGGL6tLFj28OuwCH1gRrZ
6d3zinqPVQxEjK3IBdZQ4G6Z38TPeDn6mZZEIB+WGLiPxJ5x78FUuTiTmyIK2wAiNL2cTo0YocTV
7SNnh05A3CJftqJ9zgx1S6oHqNVMeo3pUzZNDbdSaN57LgLJqU7KFD1ROu0bAGMQcjW/w0fwAcXZ
H4d4C1ddsQrZ5ChimJFroCZemJaMDlHkteTWDNp0r+XiZsxSiCrplK1V7KRhy/Bhr48VOLq47E+l
ZiTn2Cg4JnTFON/PXd1vsynIws7NTEbHU7ufzbq89mp9PAHUmvdQk6z31LaqI1ji7p5IUT6B0dKy
TWlKiiia2EQhxRVxrRhNbgHtaGvs+uWdhif8nqxP92oFZv6N7Ib+YJIAWLsANG+462u0e3tbvA3d
C++VnEM6FIJbOi6KF6tJhi0RKZQlWF+bscyoCdIdbaMxVvxSjy1nkw4RLZ26KQws+o5XKR8cbMFa
EHy2rBQWbd0YbPKasso8nHJObTaq7F3ZDjrtGaCcN/RLqFWhw3XxW/LBPpEMhDX/qmQCsbMtR55t
+N00tHBZoc+7D+OWc9dkaAGHdOCJJ6lse58zc9+DYMu/piU7qi4DbiWZUDeZk0pJ5CzSPvuEJQqm
8y2VmfXo5hNKNHfsMnE91q+YjRAu6QqrbbrGD+u8JEahP9PjMp0oitE3sd3219gTUQ3o1BruGrAk
r3UO7HKl5XJCm0zEA2E058YHIAJ2U+yGwStvE73tLiY+lg0VWR0FPYPKQOwZpbdyKmpyQYFMztpt
O4DF7ViSlMXcD+QtTbl9B0ZzcDhxU3pYG7QvQJDDT+82UfHEMiLh4nGTLeGk0ClecJzRMFF4sVGO
u37A2YDS7m8aOuZuyI2Jmya2zbVbE+bKuVuQ/eIC9dxG8eJs8/v53nUzS4SyzDWsUUa8h09YHHsF
xhrrkDdG4aDVzrClo0G/SSMufKHmlFlx1jJfPHkGJijmM1UkQ7uuI1aSRKo11I0vOSHNhXFYTNeW
orGCX42TZOt0HrQnMbTs1KmBRZgbjpjWmNDTihk8QTBkploVK+nL6c7MdeO5aaMS6Iw0G1kju1Io
N13TlOlP3KUsUfSTuW0GKah+F+Ps+mIzcRfQ7yPq3Wb3UXh4Si+dFffDvqKANSmRCjkGY+H20wKT
hz2Y2XjfpJPwP9sC3mgZxozNRuexGNKx9ja+dLRsq/V9l36ZPSmNbOfzK2rYuGgR/vc54C/OAT6H
qj8b5q6/5u/je/P1j8eA7z/z4xTggYSzA7ylmDsNF5La308B/Cs0CBcF7oPhYf79FGAFv1Ebxuk+
YJq3qBTs5T9OARb0OZu5KxY8x/QX+Nu/ciowAsyyf0gjczYBssxs2NaJQy2j5l8dpukQpyTsSMC4
c/zSpV0p1y5gUTZYvifh5DVFt5X1fJtXplo68JDSdS+AYqbLLcPZEnCSpYyXCIWYlhqyqGES6OPX
qXMXhn2ccpVnNrmYf0pfg43e4/VkA19bxJO2pQiIhlg6xcNTQFUYb2KyjwrHuU+7sTxNDDPOOelc
YgG9rvZe3UYA8in7OLqGDhm2othK8zBtAyatV9y5misqNPGcFaQi8N2ku5EnZ+Koc+XBU0l0qLSm
u2DLRpJtk7fUq7WXBK7HA7YBd4WEW+64eIiNFBKQEjwxxHEiXcXU3g2++MJ3jReJILoyYvPONuds
GwTIgJxfyC7Rlr7TRfZNMlhEjgwoyil1RXsrZNmtWXdyi0bYXWKABa41ob143TVuKmvVm+ZdYvgP
UKmujYiNIp7K+7FWxmka0WzJN3GuYr/nv4pTNRcnAtovUdGZ5Ai6CWaTeCNJTcyuGlbLvDKbszeW
RWbTVYWfTVPkB0p9LfEYrjNwpNtexxKBcS/kI/gwWdEm8lJ3RVfF8hSoY3b4q+kOtHae8vQbK9O0
bTdkwIraIH+q5t5+MiaLTssylyF1VtbWZZrALBQgZ4y9v1XyllZiBbpfO3b2XL9XNldJXMDDEqMi
9WHJfDP6Js1No7PHsQkz1unqG2oHmhc78x/cFh9QNZE1M9qZ61VE0QyhDmMf1C77R+4/5kpqNVPE
8RHxVBztAp0h9MSCxwui/rOm103JbqNbdx0ot3OR1DGgazMmpFzFgF3zuLy3NI57VlM2MTY264JD
ONi2fgR1z0KXjPjmcHwYknWcawN1a1Md7JraYpIgpEEvKPSSFdsEZyYcd9XZNKb+SjDl6reL9fLR
s8fkyi5c/c3mha9boH4hvGUzWTu8l8Bj/SZqUCBm/Wok3tsdKkZhKwd9bv5Gx67Sdn5DC+C3OfDG
69xs4PiL0s42ORdsHBE5+2KRGvf/Xuj/X1BRJu68P13pz1/H/3ilKvSPK/2PH/p9qTd+48Jm4tsB
2vMjMvDjwucFv3mEApDzAD4s0Hx2gd/TBGwQfEbQpF2iDNz7/r7W2/pveC65IRpsH9/vif/z3z+h
d77XIvxzFA/byU8rve+4FqohLH0dJdD9daU3BrcedF1UB/r4cAlkpXBurGaUZ5WP/voPm+Dtd5rF
f5R9cUttStf+n//klvoPj8UxQ+e9CNitfoXSDK1OgxnpeYJkIxiNYSY/2JOo++Br1EuI+s8f7xdN
H84QiFaSSB5oEnMRFX6+2zaahbfA13m8gg7A1ajLJSM7QWDoJts6lN0S9MQvQZpqiWD9+YP/EtJY
HtzRQZairAIcgkfz84OT/m5J1jclCOWu+1LkBUHFHMPS6YM09BH0j0z9r17yP3mLAYlBgXXZ1nwQ
Mj8/atfCcx99jzFkYUy3WR53X6gbIUoXJA2kIR08xZ+/zH94QJdTh87D8emFM/CrbSBdmuDNtgn2
ZBNJ/H/IQnEHq8C3NBiQv0eafvr8/vEzZPzD++rhh+Le6AQBb675Kyhlbg1diWjpZSeLhWDjRq15
o1StDyt/tJfoaZ8YNCqVBNjmzLggGJZPpZTeGMZuptCUvNa7dDMBiVUzOD0Zaxm3gAiD6WU2/b/4
FDjeP3m+3Nv57tv8Nvmy/zJgKbG8i5Rh5t7xaG940ArTia5akTPREBUqYVELYzzSWT2TQiNQR5CZ
aqkL8TmifzrS2TFpyc4X8xLGtVqMPbGb81liXA/MSPnGGQoi+vSgm6SNywZWQkFqAYhh5ihj3Zst
OWOtSRZ/n6n8LfdC40wfFHJav/CQJO24F2MhG0XJkn7EiF85n/zBkvPabRR2Lj+rzfSqsZzpFrwE
+fTEBzGyBz6gPad5HESXujEbPnJRWpOs9dpZw1oEitMgtMLAG/0e5206XXd2MNh3UzmPp1KPSWC7
DpVhQwCSlok9C0HzwS2ahhaUxNgRM0eI8MMpquVrv4SfVaODDRgyYujTAFPDL6wBkaiFGhPUiuVr
ou6QO1oDzKHBfFk1Oce8Yojkq8Xt9aLVGrHXDqkrUYnzTlbLLA/lHEyvbtWRQ3Vtgzn2B48BjYhX
KjMcZEXe8oAfoX10LMbkPVD197znffQV1ItowVr0Ab805dfgO2rlvH+gmmDzQoOxRrI8c5WQZg4m
DW9hO5Ay//5ZjVPknDDmYMiVPZtAKBCGBKPk8GLNeZDtrh0H4uBaQ8fSMfCipDhkNfWfHWw92LGb
zjbjZ9BAwZMvWU/XFAQQXP6eVkZisN+r1pevwGv48n8QO+YGYE1OfeiKDDefjCmT2nc6VsMMidup
rEhZ00syrgf3wzdmtvJ1mlJ8D6LKQM0NfcNiSsG1RVUm8eLVKBec2Ug5GVR6uAAf7789dU5o9b5N
habn0ZWlMdGrMfOdP/4MHXsAOkEQsG6oeK/xWu9ij/PQKFBH+7rlA0zLB8HZjvzJnlxPFF0ZTGNk
iA+jx2SFwfRiMVtvLA5aFvghKCp6eu5qt5XOyi8yc7rHNaLDVY+gyg9b+nBn6GcaP1DmiaEfRqPz
hgmEqlbGx7btEm036z2QoVpoc3Qh4ezkqxh2DxiXuO+ik6mC+RWzDV5BerqHcKRcIrkdZ0SL55a3
P961ZTnsWjMuqfPVswr46AALXs8S2O4DdCXRPkgrijdTgpsjKoN5G1h5WMf1dMCwYW/p0rTOjl+B
nRnGfRTg8e1ENT24RY/nWkZU7pnaTPSCCxUlSsZLq5v1WhKQWiENGzfQ9LvLCCVGIB8MzhvQC/pm
YqsdrVAEyXQ1eNqwt/1KFKtep8hlpVfq7EO3/lK3LJsAtb0jNFf3LPUyIAWj7PnElKbgFw4Zp6KS
Qyz5dNV9CRKKztZUT4tkzYc7ONpMTst1gF2PkhzPi56ssqUmFbTBYxcLLDdN/V4a9KinRIXsfT1a
LNkGLF5CPQj7BLEWaEts8D9WrMvThW2Oz7IZlXEC+gyc2Acte247+eoYXfBUwOjjMiP8gvPxAK9N
4TF4Wqi1pGwM4Hrt0v41ZOP7VDH3SR2XBbMys4eU3tbntFF8sYIF5wEbjdy0R+Dbl8HiTwg47LON
Vg8uPX4qSfGk8DLQhq3Cd44OdV3BswKP+FY0mqYOoHp6/2DRr2eNoSFbajMaXPFH17SsT0oMjrtp
yuz49675pk1jSmiCBy+O6/+fvnkZjN498i2+6WQgVcgUnyQQSSny7sbfiudLs7yZesAWW2WbT782
0NuMbunFzm0HY8fSQI8X1P6UGxZ/XrJjNY9gSMzoEyyLpFkx3o6qrfIrJlimyHp0sDbTTgyue966
IpIrRS3Iy+z51T6xS//Giy2dGBHhfPQv8ikzJY+v1eRzFpELp9IaE1gGxhJlrwPAC0ne2iwWdi6Q
hf12PsxW6p+1BbbQ0NuNC4v4whc9T4OTEzlsg5mr+NDUCxWkFcTDxKQtH6UeNPpaxJVx/o51qV2T
NT0N+HsGKuF3bgdcpQUEYYV5vqCdig/ig+fPDDSlzf8RZ5gtVpMFQ8QlUV+shZmx3i9cjDkm1xcO
jmjb3QcGKZCECVO/4pFTNhOieR4sJ8h0fJcc0rA7b2Yfrxoe2Ipgbao5ZcH/WAK9eIHYeBTf89Ef
9TxG1yj9ctXL0T6Nfa/vMIrDoiIe034pLSILK8NCXGFnrZ13L2d/bGlVG9eFkwDRmGtKSdZ553ic
GGbuNbvvT8soHQxgdZxykgBRzfblLdgI0Hwwambwk93A2feDIGjg8J+PJr6AsoVtUdgMLcnkWyFh
gep1xFYU35jOwLNOCslrhVDNQyLKz97Fpre1xWXsYk0qYOmIOqNf0NcHzwsFGdJjn7VEbZLame9J
jzmvbmywsM6Nlp5G2aBkZlQmEa/rDfEwegrud6Xn7slWlt+yLiKhEI/FbtDH2reu4c4d92MwwU6H
37hONNAOJuEmilHyZiFKYEx/sJDh6fxoJvgJjbeAW8SULO8ovY9k7x30jLCXvsOG2bBU3XO1h+hE
rOZd9cWCS2r5NWpGza2hM5XeAKTDoUhrue9EOnCHGZWP94mj5b1rJVp/T3iHfqAwGWMR+5c88wPA
zYuOZEm2RtBz2zlLNGE8pj6nZUwOY+esPAOUBcAKpuK6HWXh/2XvPJYjR7Is+itts0cZhEMtZhNA
SIogg0ySyQ0sBQkNh1ZfPwesqu4kk0ZazboXU5Y9VRmIgHA8f+/ec4Msj/12wIk9wCTYkiFNDWID
cjukoo4ujbylSQMHZ83/Vf4IF+2QJXN5weWvTtJhZUn7SHkYFTc+KC2p4uinefVMTr4LdXoX0whi
PesGk99RWfSiiM6ld0fMeBPgHUbq57CkG3XYIdwINb+etZwx/VjtZc+QCoa5diqECOSKMgT/do8C
RkupSForT5+hJJKkxLR8584Sj2Jb4X/iCRw8VoXnoq6elWw6uqMY9tzXFAZdpR7dtlSPZj71fs/0
xGqmfDci5FhTGwc3yCKnTcJLlDF7RHK5EEehtuIC9GRxzdXmvVyM2YE3X74VjJowUOAHdnJrHbrZ
RZcKJmecqqOKCwLiodV9raVuXMo+p30Pw4gCcqy2mZsVvtUTGqudqPyKtU50zzODBRNBAZG+KE10
NyGIvrAHETgQcmaEcRYXRHQ8whvTNIbIz5EMSgptpS89vCx4qSfGQ6wgEbEKfzJl7TaBslHpCvZ1
9FoXDSiiknAiVpsY11DlzX3AtQ8YQjVXUzokMfNHiCcfb9uWXcd/cJMmAE1mRjbQZFvXaEG83fbP
vZ64vPHKXfmCPKGMxVRQLyCyj4/z2+6HA5HfQS+Dbb9g4/Z6P+oGIIgT2Za7DL0LwBzb1m6hl4Fx
ESPIEEssW5eX5fDj4/629V9+IIJ+YlUMQSjnm10XW/KMFKex3L2g2lolr3d5M2bI8OyI9UvmxXSy
rIi1uGKWEnsfH52+zduz67g6u2IecL7E2xjQqUnonmiW3OHLYQMyO7V+y7RUniV2w2rP+JJ/qgsm
9QXO9ieI6uUr/Hc088loZtGg0/RgivVnS+E3of0mg0X285VC46+/87fQXv2Dj+CqkeEimLY4NAD/
atg59h/Euli0HiBSqa8kGgbEEJXwRtfgC6g6UNx/D2fAwZu6Aa0D7LRt6ZZr/pPhzNs727UMcwGT
sKDwR3UZAr0irg8jJuNSdjsaGOh7UGpSkbALdBduhUssm1kX5wQGxNTi0afrxpt2oUkDA6OAxvlh
/bCQtrw+elWFqETmsd0OHZxZe2KV1WI9Qwoc57tfLss73cJ3D+UuLVCY+Jy6N4ci8q/XtNxstwwJ
IDzp2rAyGmSZhoNH/58filPpGjRbuehvV6lZYxc8CYH0bhzh2Blz5dO0Q+Yw2t3+40O9WRpeTiC9
VpW1kJuCke/rEzj2aDoykxPoAo5b9ZN+jbzeeh57sH9FkOCWZGa0BFd4pSrkJ+vSm1X/r4PT713u
YpJd36zGLfujwCjblshfqB4kkUTrQgPF8fFP/P3CmXiVdNtx6GwvuPPXP7EhbaTpq6BD6SesmnuT
feDKHCu7XydlTt348eHevGL4UaZOL1ml7Y7ZjmiF14czWcANSB7dNpxI+EQ59wSn7Jl3CuKFLD+z
gqRcfXzE30+jqevwRniNwt/5bTpKhGcCwV52i0jZZObpZlwsV/6zzurL79LpW8MwJ1zBNJbT/EsO
FSo/uF9V2m0NIB+UMMo51rTjBD2HNhdb3o9/03tn8dejvbloNNLDKjSzDmjDoNExgQzbU9OV0ABW
0sXJWKfp948P+SbNwHz5hcwCLFKp6ZoQH/H6F05RCpRh4LHTIouiTorsLlQ7JpZyRvQoQXx11cnu
JwdAnGh+Wq3qHErT2HVhveAA3H6NkAIJ6WCXP8bRUPbAKdyVHrTVDbmFK4IpyNVNq/mThUl75/qD
s7dVjSm9rf92xzkN3iHZ8hjRthOLOoVglxVBNv1aUXDQx41WeaUDw9Dg7K1RQIlHdbZpq6FRurTR
kqMMCd0jWQHhJ8+C+e5XY31ennAmO2+tgrA66XGbWQtFJaJ1Epk+cIDRqxyrXTfgQvEUG4mnDpab
+dAKQEQVSX3eBCSCM85mENtT4lIyJ6sKK+fK0Eq83gVeT4J/p7Ow0+tLPOzKfk4xKiBWxkCEpZrA
HNqKHTv6u7Z3AjRWceXVQrE30EniVW/Uzpp2/aFNkbENSgasEUM1ViTzLBLpl25w4EEICOWTMbNV
QwTgD0p7lK4976rYBsUqMkKmqIvP1WhS75W66rfo2RSmsdNzOhmnloD5FbwBZNtsBI58crH5+G79
/QFhREdhwFNPPfnbZGVsQrMzh+WiN5idyWH1YkcFHjLednNQrrsu1/7xI8kRTRZrRnP2st68fjzc
euwdd07bbR0Ee60R60wLf7iFOK+NgvaLaz18/At/X7exv7LaEB6zzFb0N+OyJnT7gmvTbpMpgxFL
ht0+lAPedL2e/I8P9ftt6mAgxNKKoFA1yIh+/dPCDhnC0Evegk5vYiyptL0cAPj9P45CEU6ZAliR
c/j6KLkaKHk7cAIVq1ZpYdmusuuq0Ln6+DAaBeGv5T7rGL+GbQ5DKXSjvI5eH4ct/axZJZqVkT2N
j4sEUNUIYduCHLYSQWNTUnDjqwyADrVzX+vhVgLd+mxZMt75GpQwjI01E03b21SVqpJijnu7AQCS
2Wu6atkmGJJ2I4Y2djxDzGKPyh3UhiqfMjnYp7RNhi2Kyv4in2fjYKYy+OQK6O9+Jxv3ETp0l5r1
zWslFIqiBPSft0XYFXu1NteuCkJrxiB3GeC4QrfWlV8zk0c5q5Tp2JUxQXKxqjMxKKRvF9lTpo39
ZQroYZ6HR2wnulfFbXkzFV1MJzE2dyYoo0MxZZe42D4rLt7/Ae4SQUlJz/O/XPtf3sKBVrv55Ayc
1Gg6AewqN90gwi+kJ/DSr+zEDxhIgrCyWt5YdX6YovmbE9u3DOrcPa78wBudul/yad1rOdvy1iGl
cTaD4gDk2N0MZTgRtJ4ovCvabFPHVfnJK0FbHttftvovdycbln//gjd359BmfGE5oaiChHtYiJiH
1qRTTxfcb+OaRb5DY5Uk6h6KRe+RN/tZiKfx7l1A/Cn7cUfXGIq/PolQZcUwmV2zTZSoheZAA+07
ZdWVjWYYvIf6U2b9eE+rIvrR1CAr+tBLpI4qySC7ow+bja4S2lZbwl4NsTbktMM6Igc44BY1V+LR
tdWepkLTWCptzICQ79SEID/FvWeiUu+03lTPFVPLdrOU3+xevbEmDhQKEh/KAbzIJ+d8uavfnHL2
/cj8qRAsld3S69+LRM9O4WY32yrJ7otga/dJ5iszowUAjMYndeI7yzYdHDR71PV8sPpmRwESxipq
Fp1tGRbPbuzAANYQeYnxn+opljuJI9HZYCJrIap48zCTWNoRfG9yJ9XhbaoZIePfJfSAcaO1MqcU
D6xqKc4hsEhm+HiNfeftayHlsBjC8GKi8H59RtsQdzlBOM22syfQhc7VaFcn2qXPmd1+Z8trffKC
eqk9f7uEJjNUTWfDjary9QHdXmnGOOaWZRtenDqDumcKDH8qkDoa/fykBvkts5DRD6eS4kY4tOma
sMZKPX/y09+9mVCy8GYxyAN6+1qOu7YHE8Lzy0CKsJbSRpEY0bMFuR16ZpQ8f3ym33k1AxkwuMyw
AX7nQFjghxeBMhd5qsctkrbAmyGmfbJHfPf8EgiF4WQ5veKtjAPWTEh2W9ls2SPXntOPEdbxxPWs
ANP30Bg8nb3ofGUC0j/Aj/boBmTrsVfO5pkW+8e/+fdNufOSpsamHP6F+fZ5HSYCRKMm5cuA+FxH
Icixpp4vpn4KvTDXFK9s8mLLfFpfybRTP3mA3yYOvzxXVEOcbOp2h+H+63uNBFLEj0yqwaGL6Htp
IxNcDXhhjoxkzZwxgLQsT3Z8AEGVS1QBoq3M9NUEX+EqJw8kxUc9DRd9ZNDu19u20zwz/DQ/7Z2F
hn6mhaxIpU2Lbvn114wUJ57Mwqq21hjUm07M/Vo05FVQy8efnJJ3DuWyftqASGjDkTzz+lBxojVl
VdvVtp2D/FkYk309FxEULMUix+rji//usbgTVWtpqf22qoFgndvSEdUW3kN9DZLD2sgJhHVSt3QR
/91ofKej9c4iRrVLW4QS0aap9eY1qM+YKGXHkWK0zT6BOeVNHlYE1qoNUNYxF1hNgWZ+fNB3fx77
a+IZLY1h0JurFoZq0bqRWW0nvMleTvwuMIxc92tVbz45lPsSx/1m1aTSUF13sakZrFivr5uTCtmF
OHu2lqgROFn4mmsvjsQw+9jpsdZYdYOzg5oc1YPRD8qGnWM3rufRNnJwByYPV2zQY9xjhcjudEAS
kc/s3OmAM2YW4yRgkt/w/wL1An7VbMIoQ8TSFIuxuuAnwRy2JLwetzcHbYPEwJjOXiJn46m257Vk
gpaswjTSbi1opuRTidHUN4mWj9YaHEWkP7gDuLUnK6FZEhJppVrR2RjVhEjU2G6iL00mtWkPCc01
t6CMc7FW1FI75NDSlG1D9kpzaeZF51yItpuCa6vRsmLD/1aGTT4QFDSuOuGmOJXSXoQXjl0sZl7T
kMmGgVd2g1PIwkBaKHKHggBy/RSirUJtE98hIDRIhgKgn+xxzoal53QS9D4jxSlcw8kt6vOkZzuJ
rsoF57ltmsElSbs3p9GX/RSoZ7nSBCp9BxD7fpmbS3EVA4b5ZkNgAPiHgMODzyjrGzxCCoCBtkmm
qyGw+5siFjUeKKVy7ZMqcxwrZB+E3Z4idtxUDpRNEpFCksJEGc6zh17H3RY1r6h1FiztP1XR8fFU
jel8SaJqsVjlkigGAQUCggIs3tzprunzbrreLO8DosQeMsVRT21hDasgJ7BSWcKsjco9dtm0Kapm
M0Z2cQpsmqgiIqVvJpJCF+ngp26ab8KuPxikgXo6QIEkBVIHvTLwu2Q0NiT6/BSGMqz7Ymr4DrW9
tSAxrF0RW1vB2HJFxUwGBH6AswY77ne7RekiOgjThd1/myuLoGNjnFc9lmFm73eIeNcIvqor083r
tUYc8lVqELiAP107AycZXRgD14PdAglMRL+Ms2FuTUUDkrsEkExjsA8wZHljknYUFSjWM94SftPY
8zWI/33VQvKK52mB9aXHlO7SOIj6gCtQ95EZQeFsMYQlUQAJ1YaQMRgRspDYuQocccqViMCYATAw
dC2oCAjR/UBnsDxTup6CMCsfyeBSz4vIhuiBfMof1bZ+tpSKlOK2L32HhvUWy4C5rzN3Xtkk1e8N
NQb7i9gDh0Z/QOK+QYmgbVJzesjVDpxbHOwgBd/E3fRgjkGxBshGo64LHnLSqKG/pbmz7zsbI7hS
BXBYlVtQtMGhCQwcf6F01moC/jJDS7cSiTv7EfuGU1wr/VUV1s6p6UBHDAZc5wnkZDYucAuleGoq
tGKO0cYYM/N8V+RO/ywaAN9L/gUdrrQnEWci1L4qwAmuqDSXEFQZu+1tKh1cfTo3zz3ySQNkeMU+
gpcpiwSJ6sNX3BrpZTVwlyUTrnYSx/YqTMG1IluJ0WF2zviDBIjK6Q5MfcmrR1ISkl5PvLfdVMB8
A0Gy/dzo9VdQcxuC2rGyKzrfeWsrhL+PgB3LnZFmeufnTm0TQyY1e0ketFqQM7aDlC2belNZCK9q
Q5O2ind1zZkCelJk/gz9lIiFZLx6CZgK8iKN97A06zWExQqyow5bDbnQvIJgMh6iuFG/W2pAPUl/
t1yT9pCdlbxkf7SNE1qQ3kLpJeBwDRw3jXUj+jR4dmnud2A6EIqtyqBXfcItxi/MmfLnusR7u5ry
RnssMAj5bNHMo4vt8yux7SjFombatlQstw6Eka89vFluxmxco7ysDjOBs148ItrVhdHc04VbrDMY
LXGYdNwJkeFWD1HoVD+qUqSYUJXqwa70eJfUQZvtATalm3hSm3usihP7QyBTPrP7vPU7eA8ATHQF
PLcqYAlZlukRFYZ6cSHG2rSQUVK0bg3SW+vzXV6iGl21cdjfVcEQzmvHxISzckFPxkhSROV6OaNB
eDtRttyDynCARxTdqHmUrQCTdvqm4XQqdwX+LwIFy9SNzkJ95qtaaY8GaeyGizAIwmPsoG+Uajlf
yJaYKgzGfCr57VuhxtZN3+om6SyTXR0gYUbHZGjKR1p3OsRRaR5DpALWupD5vJm7Md0MchT51rbt
8JhlZW97JRjuIw9RxUPF1aUJXx3S3BUIs6Lye73EHIq5Jo8t5nzHSQqsZyqmrRNxUpVaTGcKt+Z1
adbld9SGS/SRNZc9wssEDRUV3w56Cx+roCDSalEdSg1lFtTf8ns7lfUDoEYdb45d/ZBaiAtrBlJM
dkuRB4eQbgR+KqJR3KExj2Ku8JL2wMePY0wmDfVunk8/Z3Q4uIdKHWQsstQBQO65xmu59AdUW55C
MmSF8yVCnEcuSUAunlS125L8g2NsyuBLaUUhGqxOPhKEkvowrcDB6socaCtCe5qfZmfo6xCw72Gq
1cAPla4/W8ANAK/t8YujJKyLIfh4Azy/X6pKeOxwGeGCJRovxu/uMLEwqmxfp8GiD3Jp4vg444MD
0U38B0HvLnScIWt9xDmyW80857SxiuYeDM/07Nh989MOBeb2YAJCDdecu5xESkIBEh2edB71d2Tl
dLY3SL5kZqrpyWnrksiuyLpR3BlaUlkM0ZH8w0IDYlHUD1lFXo5jQapXyzE9ERgm8OOTx2YmGipt
0XOgVEF0atvIPSgyoqNoOGuIhqYrFdXrszqDd1ZGYRa445zgpOeJ2JPLCUfaGPhEOacnSvbxi6sy
kZmHHivXXNMSXyt5ND3bJW0+L+gi1EH0W5p6hexjAJSsSLtgJZ+JrY0VKziJiC3XquyaatrnfW9F
/HbupFmpapZeS3CnsWZFRzztUvNywKRXipHQxO2njGutNk7UI6CRTuGBMXuWmAiB6qh5goJpQGMk
E+1OhIuIeWi0JwsAJ5JafayuWS3mZ6knJUGhOuG5Xp2Y3ZPudLPJNcNnqJQlp8XiTd5s1SHVauzf
GlA2UgNObkueeWxb/dNYOtV1GxDfgJSnvGx7wpxHkELXWuuEx8CCAdm6i8580e6zjiFwnJzFc6KE
7X2Fx07Fl+00rPEyXZhak+TkoXe9YE8cbEqUgSxi+Ibom7ZGx0DYcB6JDmwvg3zxa2cZKl4LJnfF
a/PcqEUKfdkO4ytLNOWmLETzpSbZFAZo9IyAmP9XU5alH/Sl8d10Q3MjSsSvJXGKvm6MGP4IbNjC
zMafyETCT9ua57A18umk5fhGKEKGVSEIQ4LXLrA/y5vWFRfAfBbJPXxw0MfEeHVuckmK1kHtov6Q
5GXNYVPrqA5kX0U22X+WQYrmSDozKGulPBaTGdxY+Bj27hh36GJiLPZawbCxwnSyN+P20E9Thrqv
6y9IyqnPgcsVhzAqphWlPiUgWmzk5+E314yqfWoT+JYCH/vZZ+JQwfJnSXP4Bxl868LSSm9sxRlS
dnFPva2uJnWU391hmTPJdhPRWd5XgbSZlkUUpH0ip3tnHMKTWkTDxkZLZEkw3u4AWmYVV5JAgfkb
/b/8a5pjiOSdw0nSkQmz0LPD8QhkERGc1bTZp4pqrPpAATOei3IDqd08ywNoeQKoyzV/sGnKB8pt
VynkPADvPXUNB+nMwAaUivOTxjRUNpugJ2iB1h0m/GwXx/bdmKj5lnZpRB1IKbfKF/OhRH94ERPS
4UlN3wdYXb8jPxs2eDdUILHa7DtxZ/hDz8PYlFG7GlJaheE0WWcUF+I+Eea2MEe54XFiAZao3Fcg
6d2tm7nuc592+v2IwPrSzd0Z1UIubkuwWNg0XLExWbv4aU12p5m2fT31XCUTPwcJ9dSFaFnrcA0S
sHwi/yjTvTJs48sK6sEN7KgQlTxRCCxrJep4kaMGHcuk9hggEEeD97SzLQp6ESbfEgh1h3Aodi08
jmRlCgUDLFjCWdXv21jJNzyKmxj6H4Waib4zsLvLXJgLI0NSZogeqI8NuBeme3xy1Hr2yfl0zhqC
Hj3CTtaRCXM3NWrzmJcmibjR4GoMLbJ5P02yv7CA9RbUaFAbLTgR8JvG5JglBhEiFdIvnrsausMq
UxZ7BDO0/sIN2uQhxwq4NTUa8LTWECVXc0lLo4sVnC6BUZ1PNLPZ1dl9jK+pBmJIvIt6Mm1cySDR
dkHfej1xuRcZV/msKQaA0EIiK2TAsyqGpj2n7wtFHraHhvrzwWVmyj7nWy1hEeRgxryqtHpCpIsI
EFffag8jqXZ7qdvftdl6CmpZPVKxZo9Zk0sWLThOKJCVjdF34bq1u/x6sqhYsqnWGHqTuoWcNohK
yqFx1+t5j9zUkIPwe1tt7J2dYoti0bDkURkWjXMx2fJI+0YS++EkOIRIOGURkpqZPOZ5UlzrlZNf
Q8RCOBxPLKBJNLQ/s0ZXQYQl0c8qUAmR1sn1OlaoAA5mncibSeCAfqipeLhuMZsc4qoz3hIQOvdZ
iRR7dsfyK29LemczZiCgDDQk9zJYNM9Fys40zSNxCBfvTZ5CKoeWThOhmbr8OcUhAwIZyM2j2iTa
9zSqedNLQQJlU43BIwA8NuEiiBXXK+eg+amYBGojz+5dbMmpWdxk1cjC0ETjIDd22PZyI9yBjgbk
am6PSO8ocGSRyZvI6lKTGlMGj6Zm8nfcckTTbSduugCZVW6jwpja1O8bvuU6AQRAsj0qLZtNzMhB
E9S1zVk8my37RrXotcgbAGmHG4pXPnlWnFHuxUD70Y+EOylbZVpKANIR+UlsptzzJFJB81s1FE9y
Ki2ukjLzqvOysQse+7qP8Bl3MYrrIDTzZ73rOGpXGXiOBmG4j3+eTLNXwo7YPkOLvblRUabZGgHD
iJ8tuTVcM/QM/DmpRy+IUw8oqbgx0Y8V2yxOaPegLCAxoUjHdFdqdIGOeoVbbdOas3k21a28MQcU
FVxC5q3eEFT8vtQ26YfUpZomcLsJsNzmE8KPC7dv++feojeKj94sowuLuOjbdOp1YKhFcZ9rrn2d
2m4VeCUe0dshKptpN9KGD46i40fv9B4gCq12wbeOi4CLZ01joTD/k+RXck14dun9R9jkDMFZ7BXc
lywShDfH7F7iFV92ocH2zVOcNEm2dbuaNLzOxe29xRKkj16G9pp6l8sJHIX+32GIGwUKqmyp6MxI
lID9rZomSs1sBeZpFZvkChSCDTcvYd5fHoLjABKQ0yGr0gk6z45RTxR8tZSQGXhOQr3QBn7RElVf
V5lUD8ykCdXNO+M6D53xHC1TfDfP0fCFFMv+z7b6fzWon2hQF2f2L03a3ySoVH0UUD/af8nnf3kS
dub3mE7y04shff/zf//nz7//t3/c+sMlps11hLNMZTSdBu/f/nH7D40GwILuQl7KwJ/e7t/cZ4fI
OWzi4ErRxtH041/9hxXisEFdhGXWoivhX/0tlv2rh/2Rf/ztIAdUiGqqAmS6jkbNMpZf/uuAfEKk
ptHCUnfpKL08fM5C5ThOwT6hC1vwhs5j9dCAtwO/8MDmY5UYzSezOneZBvzSdX75CoZlMeHmN4Ma
ejMtkKjAS8cJVXw2k3oZiIfJJU2uhzlFIzDVy5UKuMp3mY+uRAawvQyTra0LulL6V1A6cFx90K3h
hTorq1g6m5ZWZWlrl2DoA7yYuNTKxFeostBs/xB0ngg0WHUFI7j0MWmA2PNH5KMrEU9fmlluY0J9
GmU9me6OHRxYqZBIr0ql3YgrsGUvqNSNYfhqSgfEKO4mBy4W9wSrj7PKyXAQuoHUitd7nMzXom0w
j2QOtCXlAgwE6T2t0ayb9Fwo3TW8im49kmKmE8VwbblfNUNZN6H9beb1vQYEsUJE7DHN9fLKJfgt
QoeV+T3JHnWXnnBM3SbVUK/TJl/3bfkI5UTdxll3FTb2WaIVuNfQaiWpV1k0MK2ZrzG0LdvxoviR
j0LdpolDYaoOPwoR0lrpmvOiGYjswKdZWg0HmzdxahxDDKf/XVz+XAE+WVw0HfHwR6vL9knW4esF
5a+/8x+B+0L2cVEw6nAJhMHz8rfA3fwDWjZ9TxsB4SKG5l/9vaKw7vy9gqh/oKbC8A9sHncSTMF/
sICw9rx9fBf+ER+mMp9iNGYtE6xfJDauLguS5pxsZzjh1yGNxlXbUOSgQHgoFOumhvBZLE1lJ9ce
IP1pm86eNg1953ZpQNMy0PcGZPR9s7SnC20w9+7SsmYtKH17aWO3vVs/T7AIfLk0ueXS7laWxjd6
FfWkvDTDl7a4kdG0L5043gRKMa670D7BMnKuhjkGkNPmZ8UQD3xat/SjqmrdKDo43KUVT8ccI0l+
nBooa+XSrk/o29dLA9/ETu5Le7A9bRq6Wz0Gn0e+TbCPlua/YAowLOOApg3vLZHHK30ZFdjL0KBd
xgfJMkhQl5GCZjV0cpcxA32CtWDu0DF/6JZBxLSMJHJmE7LTCHNhsObXy+AiXkYY6TLMMJaxRplV
7D+WUUe9DD0IOmzIVKIFCx3oZ7uMRoibDuhiMS5hx/RN7xmgMAOA5cdIBVbOQC+LBvhMbCJxjRDR
lxFMziymZSZDC/cYLEOaTqnGXWnQ8B9tqZ3cZZjTLmMdRH+b3B2uwRPlpxRJ3XmcOXW3SpDL4Hvr
sou6NMJhrTs9JUxRpQ+kIsbXqIDE3miU1iOukj12SX7nTWUowQ3YBfNMpBMFs5Kb9S5srYqSpowv
a5kND4FLLYYK3r0bcyOFRCs7usKSlnrUkxzckMOyrxAjXdvDQBGVGexSMr03d62Bad6OE8rfxO6z
uyItzDOSrN0tkAXtkoSUZTuhLcHXITYeIh11xy9jQrz82NU7jWYWzclGLwt4UkEADEuqBHYpM1vg
yinsChJ5OoAwxiF3yRtBnk1MUzf6YCePts7mxR+DsFgzkA7uEp39ASGi+XrMY3kDVB9nq4WXSCzl
JXvp5LEsgTquXM2mHo6JY97kCUD9linG1WT28WXXEla26kIxrpsYq/M8YIcy2gHpjom23K8rR3yr
VCO7m+ihf687ApoVw+gSL6SQ2aG25r+J+vGKE6h4TL1wT1IWaLc0olEQt3wkgqyp81XIFVd6yK1p
dgFpbSaog0VJDBoBPB3fMZdLJJbVsX3lrU2CFpl0a5IT+ECQVVG1zuq4WE99PpG0lwMu4PnbxpBH
Fn017bRgjDHA2lGb3ZVaEV9OFV3IuJr7rdYZ5ZM50qwKOlkeX75ZgvTfgVewRIlnYGKuw5kQPWpo
k3iZIHKuybWn7660+XO27AILs+hum0SQH2lNSC7i5Ye/dMEQiLRfyILhP8yCRN+bPYuIjwdgWqtu
gxZ5EMnjy52WmEu6+4yWtltpE82QmDCmtSNceRzIGKXPGSYMUOje3rEX1O8BKVLft7mwr2FNi71M
gUNobBj9uqbloYedLXYwUVn1OlGQObUIrvRgKDfZkLc/WzuKYcNL6wh5czqrsJudlti+01Ap+Tri
jgR47ZrBo6vThIebHdG7DkY+qHc4oj1hjc1IB7uRM5Lq2WJLDTDb3UqgV+uXq5UPubyJiRJzvCYN
itbTkHh7kvLufLKFea5VjQhWFgFWPZM7Pr4bUM3YGemn88w/GDB/dZgneDquWw9n3GVTRJd9NV11
SnPbVzQCelM+FjHt8tyaPNe50NuOpmF4FS3wzayNdnlSP5uDe+YatDtattuFbp/GxqA1EW1ba74L
8UX7pjo65xbTQyZTJiWNstLLSXqOvuT38h4j59fAtKGRinpia/Wl0ZIll5w1PNWc0Lfs0vA0G2l1
nE+X8ej6w5j4DRmoRmEHV1qrjEdtJIQWegKj4MGxoq0l0wQUaC/WUwks00a0siMPufRaoCmRr9Ta
zyIcCYDVn6qix3UdxeVZMncNONRc26Ph/1Fr7a5wzGvGDpmX9p3BpjcMviqh/tAozo+pw8cyF02+
yfqsRWpH7qWSGxPW+pkelV7rPZWWJW86fJAeZL35Zw5pAvoKXUNETZuyHW+KpCuhh6RbRKaRZ5oz
Fzi2iNarOoBIw5RiGNO+WBMdAXbE+3Sc8r3q6MZuYBH2VacrqTEJRVVdIOXhDFxcyq+V2iFHKKR6
PqWqfai58RmNWpik++CrquWVp+TA2rXpmfCqUxk79lOs02AXQ6U+2kwEfC1Nb1vU0t8AwhtrnnX4
ukbleHCsmW4yRTsI0jmIz5pn1gOjz3YhmRfsjB1VeDOtaze4qXKYEVMbEMfqTJcoNQYcYiFzXm9h
wYL0nutujd21OJeadZmx5l9zWxElYQXalUHYAZuArmDn0pFZlRYpcM2GkJZG08unxtTT9Zzr+ymX
EJHL8lsH79CvnMb1E61/UAMQ66rkbe/SqEBl3v3A9/W1ikhAnqrgy6CVGHeMtF9hDk5J+kO2UgvQ
3FgrPIvHkLZNET44Ce/hojH8Fi3U+eDQbaNIIPfaNvuTTQPnSwoIjhoCMCRyBWs6DG1Akd3rgTMi
k0u+JDbRFaIR+VMDsu+JZnx2cGsC44qwCdB+KPQ7LTFs0oa/G+bGeppb9dIOEnlNZhAaxqiisjIW
2VlZO5dlXw6PhTplj4OuGZcWln7PpMJa1VZM1hhPESt5GzOaigqz8gKG+e7KGpPwvGcOqx0aPdDG
VdTM1qXuggzG+p6rPBLhHZgh5WhpQH1Sg2kMF5FUh6AOlXWfJt25bdYY6rUCprKszBIs/zzwGhw7
eSkdzT4IRETroALKETRVcOciBD/RvI6T9dxUwF9bt1AgRjvmnkoh3WqqrNbxmAFsHUwJXKIen4tc
149aHrZfhjoedvD5q3uratF8sBb69JxonNlD4yuiJODGnvdpThXGiEo5qJIFrNT0aicRwXpl3SYM
kqeAobrm8LUyNFYi+2437JKaOhjIFFXUizoo6k1myHpb6WhHuyElD7ysL0YkP6jjt6FOwF7mzF+T
upalnxQ96pihqoE4ptoqJld0k+N394DQie0s5wtwT0D0mZev9A7Gopk1/dWcUuOl5LHx5uqd4wR5
4qZKGkKPoTR+NVr3UiNZ42mwQR9X1tRu3NIKN10GtkMxyGCq6zj2O+KyV7Qa9GVAeuINKo+FDcX3
/9g7s+24jWzb/sr9AXigCSCA1+wbJjtRFKUXDIo00fdt4OvvRMquI6Z1xOv7XHpwebhEIhMIRLP3
WnOVXqcWjT7Yj1Y5wiwYg1VjTZ+UY0nYU6YBf8eNt8ivt4TdEFdi4K/ui+DPalRbq2XJIwkxXfdR
zElVH8dD1BvNEtaDvx8q/yoKqnty7uwViQzxXk0OsZYx0nj6plpIDA09o3svYXY1jrIj1XY2EYap
UW6TbIiDO8uJKwCOXTME6AWGGa3taRCPH4Og0imleXqgqEIOqRr3I/vf6cpmq5Is4yBL7DVO7X41
uiUkcbtL8IovWLe7YpU5EdLKJuhD9RKSZdKLhWP5hbljNfxCoe5O071+Q1LoXE/uhk++nKa1oabm
OojJMo57W5yoWj5VkxWtp9K5J3cPTsjUwvlEErFKCfm4qWRpfwcSp5axmU/fjcZoTwPJ0pvI6P+s
A0Wn3zb7k9v31gpkrDgQUjHMdcHmliqyeUU1t7oP2KqsScJFmqzJb/hofbAMXfw8tIGi1VoLaEdE
EmRaRBxsrOvEFzQkkvfRuPQpXrJUkj1EXyza6vBoPI2oG2K5jpPFRpua46s0AYyKKiP3yUiWaSFe
wtRsaPhF3kEFE6CE2Jg3/QH12e86nYhXmdggPYa8YR/fiJ3lRCiHYu+TjmNPX1TsZTSEOG2ynybf
JXpmRgwJpD13YKmmL2mtp6cmzF44gJJNW5gkbFFzmAvAuV+sSBV/qbKMVR8I1qvsnXnO8tt20+Uw
wGtDr7+yfXHWJm3N+9aH4M4e6N6KYqiG8RQ0hPql1kEXBIJKNfGmdfnw6BDtcSRkK7+aIKXjZlNt
epPklbSRw1nhd9RmOhSpOBo3mRGyFOgeye2zdq5gH5B67ivFJyaOPrCNexqZ7pcWo8jXycoooIQo
POj9WUJjypfkpnf6kIN2Rytkz6ohf9YPNUyMa9eY9tGsLSpnlRGIkuQ6ogz01Zg1SM5ZjkSyeETH
mlBKeigFQyhgUxKfpUv5rGKiIzArmsDHngVO7J5nvdP4Q/1kzUooStD9Wziro+Ssk6pnxRRZwX8m
s4aqmdVUtOyuCMQEZx2gtHIyvb8NZvUVgTa0yWZF1jRrs+xZpVXPeq14Vm7xwT5z8PNX0guLDYlp
7j49S73OpYz/lpQ/qPpQ3pwl8v9RG/+jpvwlal6KvInynwvJf/3U33Uf5w/80SYNJJO6zfsEQfMP
DGwg49AkzdXi2af1V91HyD90FyMpplKEy/JnsIEwIZFauJPt2S2IxUv8m0LQLET+nyqucD3PRgCv
o+/itxmUn96XgQAuhElnh86RNli9O/MrbYNmxaQU5J62buwP5Ni/uiD2Xepdhg3r4Wzz/anulPCt
SxMZ7BGnvrsy+oGTsYcIxYGLs+PAY/yrhM0fX5CqGfcLfCuy2otKOekSUzMnNZKoHTrP2IM4yMex
8dBwRt/+9Ox/oTR/XxE/X4pHzbPGcadL/VJpXocQiLrEEEcWSfs5knigbBLAyoVjBtBPp8l7lAmn
n/8H4st7vfmPSxsYo2fcBT20S5fAUCW90ll3jo2JdCh32TAhBcoBXfbBh97/C+vl+WqMQMOjbAi5
gU7H+0EzFvSq5RiJ41DgL+cANtPjhlgHLtm3EphXbrFdOGQoGN2loojRPMF4pAU7puDHdDP3PjC2
/PPrOzqDydHZjzowPy96EaQRUMcKfHF0zzBSD3r/VoesS+Xo/+taNIDopjKEGTgXAyqILahhqEyO
8P2M607ACZNtNt6fWZm/H1DzfXz/cuJjo1Zs25LgNf3SooLhEigS3oUjOTBvjQnXsjORj/z+Ir+6
d0xCs/uYLFEaSu8fpt7HAotNyu4jaWDlwImn8+HApzSmhOLR7y924Yuch46DnVvO/i46V+dS989l
ZwD0BlsRwzrC3k6yldVzTcPXqC+lNchLF37qM4ctXlK63vcqbK09Rh3rAx7IL0YwxjamPYRVs8Pt
csAQ+Gn6vsOWa3TbOVw4N2b+B6quUmsYoRV4l3WSmJDN1NTNhM/55bVLam7MIPXu9zflV09A0K4n
m4AnDUDp/RNIUnCtRG/y8s6MUl3XkVeRHXoUZf0ROPhXl3IcTBp0MHFIXo4oBHR1gcPHOkY2t9fz
Al5Z5MBM9QgYi+Pvv9f7qZ7pWwidIiG+Reyn/xy+iJyQblUlymmQo9NC0+rya26l7NEGNCKzD8D9
YCxfBkpzyVmvB/GK3gYP+NL5XCYwFzGdeQfdB18jXPROnAqb8d4ZNHCpIBeytWWj1wzd2Hw4o2IB
MIBQ1nJki27kVLupYvk7zyBwPEtYYpNJbdGHmArxzqBq/PubRLv23Vs+owYoIUgG4tmUz9L4/vHn
Lto4SuXi0KR6ttEn5NfUibRNYDQIDAs9U2MANTGuC7RlcamA//DL7mp4XiTnxSmfETEsD9K3g/aV
/W/7OqKSQWAeTjO4sNKYefWa2snCNgaq7UZAjE4VugDwHEpnSOLb11pHoCMVP7dqYmTagxlXX9te
Fkc3EBZSKG4grFCcKRSaoRjTNfceWyq78RIWcWXsjMbmV4NHrWEjekCfl1SVfWuWr6ByTPOKa7jc
aadB9VpVuIgXokclgRKrNK6bsGCE/ACIFsA6thqWaecwwHQ80qTJIC3WBsDYM1s7idPqqywRuR8y
I0ItSbbUrWa2VJAmGF/RN0N5PDI5WQ7Jg4NLLhUqDMZemzjPSEAY7QKpxrMyvOa1Mcp5he57+zlT
ifmCpsjc9ZWs7smeJ/ttkNWSEr8g8KHB37QYPJsF1VCoUznE85Keq9k+VnprFNxRn+4B+qho61tW
81o3rbvSCvKFWyIFOSXj67lvGk7KdDya19ITPKfMgSRsEDb1mmSBaXLopQw8Nb5hLd2ZHNyVir+l
+craw0jlt2SxQhvbct8Eie7VjxWVwFU4042D/kxlYR3v6DzQNCYll5EtQkeoBfy1SR7CeWOioW37
ASfWY3MWcCrOQnQL6ILYOd0W8hwZNQlxiM/SSbibKo5LlHCFqzjIzv6FQznPl1pPEMi2ET3UTXM0
+TA0MZNsfeZnOkXI+1dQDMAqNUOzQy2boZk4BFxSEl1aWxK5JqLXxKfAbuQWY7mPNe8R7QK/1m3p
PowaHZXScFmLWlKQxo1KWZcXbQ7paUnnajpNhELCnIky+5lcXTDQIR117Gk1uBVbGfUnMgvNHSCD
QK6o+4hvOVGTD+4UqVNa9emqohyAIUpLDXdjRHp9IBOw3wcp1J9FA5xqOeREta70hkwOxHMRel2y
/5KFtGN17RJyf8xEWIATTDyPRkdjLUcUnUtFEiwGG3IkuyIsy0OiK9oAjMkQQUKT37Vl4+ZEg3XZ
nwUKozcYBcXeNhFNeijo86VC2jwuu4SZaTmlTFyg9KE+tpoqn5w0qZtNYyvnBbGbsQKkSa214Ry6
wQsph4UH02FFVFK+7QsKeV7ck2hK6mz4LZgrjrJoy5NyQmdb5QrGs2qxfbrN4OC4IWSG8KgJBf9A
FV5kgVrgfJq+5WmFxd82MZqRt1qvXN/G+pQM+be4jGW7yntCGROdHue8GYWJNlbYDus609YVe8BF
z+Zlk7moo5iY/AU1bP++o2GwB7hU7uOasjm4AvWnj3ZzTZSkdqe8InuK8OwtU5WDRcqRaMYgkxcy
qZ9lK3g/IuoaPjHUy66vacGVSChrV7sWY6gz/VM9IleVtA6O8rAJi5ZCjAegkZqqhFU1P/lyuGKn
6+5MCxPDinrGADzE50Ii9Xz8Z0G4d4uSAlvboPctlLYma7j7XCYO0Ig+bzadnRB6GuovqWyKJy+F
+R55eLMaDec6CZr6FhlqdseqNNEVYnq/ckQ191N1nqgMzPiqoEBxq7cdCSxNy6DWHHZkz8pv4aCi
mUfWQjcby07ZQoTHBswGm0IL0Epm2/Y1qGfufDF5xoPS54Adnc77Y43FJli73Wjr6yQiw2ZBeUKH
OSx95J+mTSKpb4jxNh0rDdE0uFwiMVmPXeTPEX07URx/cNxJwiubbRK1TEFnwu6ZVa6NnKPwG7KF
c2iTPfQlpuRlh+N1J0aBcdA2kvJrSXGJjyYpkQKazdOvZlEF7OeAyELVLWYSNpGDZfbNjkO3fFMl
Fb+ml/QVAAzQraEp+GfmDhWO+0Szv2DS9PZ16DW7lHRfrKdjEHWL1IjD703fPsfoU9e2iIJgSX24
ap7SSeu0TxFGEGvnmqF73ddwPZ00StbhMFS7WHNIEXfz8vPkBdTtPVJiPvd2nd07QflmptPTSK/7
JmnNdse8SqfI9OhriK40X4M2DF6nKBo+0SvkyfHGx+sKoLa3EIHE7dWHUaIWVdrIg2OTWLgah7TM
CPtjHl8mXRMMu9Yb9aOoCnWqmta6d6YxIpSJHEOD1B8/grBBPeFRy/sxX49Gm57GuhY3U4TesDJE
d5/hZVrOEIoX0Wsplq7J+l54Tn9snXIyF7ZvUn7ECkHASFgTgdxNg4dzPWW68JBHUC0SBzX03/1S
Gz5RukzujK6jdh4F9rdkcJJgWdN9Z63E6Es/2QquPaGiUz2iA9a8wSMUAUzIsxkN5TGTlrfOIxLz
IJ9qCLjaJqvpBUDfxYrSUe8FoeYvIuHLcROmufXgJGVJPj017TIKQUypbrprIbZQDA6Gr12Kemyt
N42IDmME5mvpFjo6fdcf3OTaGXX8e17YNTtOudpVDLr4sx7VprcEEkXmuKlJPdl1DJ7rgRX+zeir
5tSVZb9FbKqOedxk6YrOMK6WwuB4ETK5bRPho6At2VloNHhkfxeY/UAlN/ZhJjdMeV+TsbUWtUrt
K0rwTKOWrrwWgXeP1c7McFou07wwTy1VTnuhvIoOhZtKwYRoDH8WptP5G0+rpk1Q0nQWAhe6lTrT
rulkdN9kRvWZxl3z6KY0yPpxSsi5mxHNOHMWAhWZQQ5YLFdWSUdhafhT+KpnLetQOydI+URUpivB
rbrtJ84pyOZlvcSTFd0gPBo/6/WAki1qUbrR7rM2LjGNtKrA7W+qRtp03xHJIJRl7L75aTjCcLHa
F1Cq8nVwWifa6CVCs2WTGuhw4yIlM9OnFf82tVMVIVSYVLeTbflmh2Nw28QZCUkTisyDNYwI9Isi
r1bhGFVqIWRdgzHP6xstHWJs+I7frryAPTsp6OOIXK6QIY0B0bpHsA9qoQnZP4WOgs8vgym+IRZZ
6gufIMKb3Etpz+aIse9CzeKppRSQBG7CAS0xUHoE4+LHCfa/tdCPaqFgJTm5/O+10M/tc/iuDPrj
B/4qg4InIGYXqgQVMooMtMX/I38DmvUH3CETyAMtALrIEBz+LoOaBDIBvXAlB9m/dXCURvnDzpMi
DKdY89+BXd/XWPhEFFMBEiDjhXGDLHM+nf1UjyzQR4SFctXJyyeNV84dSqU25y15lgmLtvx8Ou6D
oDw2NroXQyncVJGDymc+KFLKL47mHN+B2Q3xRmSM91SH7NusNBr8R0U6Rj5SU2vQifbcZZkj/OFe
k4jaWS89WHPic+iPXlYyW9EQY9PVo13VU1+78TLRZ4eijuvGW5qGUbhvVilV1O0Gx9ZHtqgSlQ02
djlqMUoDt+o/lT03+ZOWF5I8XxGaYh3EQz0duZfCunHRudDoJ3J4EZQ6vanMDPBzikm19yTXZjRK
0wi3G62eSpogE4fc8R/o3oYcN1hF+VLFKp067fsQZhEORlEDXczC+G4sbPKd6mo/EXS6CQu/eyaT
KlrUDYmpCyAOLLx6bC09mAipJJNlkmZ+iNEM4KBbADbEuDoMel8dTTlhrSQ41x2vwyDptT26nEGt
kkQL1CdNGd2kr4j2i4MNsd3sl7dmNIbdtvd1ZL876OnM4piykr5KOPenLAuncmyQOyaLzDaxzPwo
Jv13RvhgRjDRt/M2/e8zwn1YvP75f1CAPuevP88Mf/3gXzODNP5AKXvuPXgOAKRZT/+31J4UN6pH
OiK6vzLcfpoXGPCI8+mf8OoyB/w9PQh+Hcg4SCCQaf/V1GCdC2//U3+Fd8UfizISn4HPZV2CVao6
6OrM84qdJkGmxSosPnkJcRZrUkSydWTaTwMahROB2xFRSuVTGtjaXh/ktVl0KX6bKcTEjEDkzuuz
/Dbt9EciDDDcIQmNN4Ug6o1XydrXBltLQSd5g8OOeM1GXpdpj8xoNG5j4hWePSs7IQU/YXvfYiv3
V21te7yrGZrvvsNWVkdvnd5F1xn3cUmHG91hXlTwP1ywA7YJfEafjoWn3zpGYy28enjGNjn3nDHI
CoUQvo3emjSGRmoBV5CFey2tcTtEEkH5zDdL8tNg9Pf+aGMRjLqNMJNTp6ZbEaujHvC36lhbjGH0
rEqCNotqerFbold646WQzlOlmk2R+umyzkLri1+JXVS7zmLQKWgXzZxjrrnXRms9JX36LDnDbLCd
3ut1cprvQJtRBBBJ+hbP+7ImaOONlWKhtTLko6iFUToM/UNgDfduPjoIz5xgZma8DH7iwbgVuwCG
KvbJYj+lc7VzgArB+rIUdnQwww6ub0LUD5zBoRRPoYXDcUyf6yp+hhp3TZ4K5x5HNGvBFxpE9Fa0
6lakPCtltZvKKyv2J8lhAhy8gP6azcjWeGEW3CgzrEkU4GSPUAl3Y5SwVSQxpji24BbXgTbfyzB7
ZstHQUFxOGwHVAnztUo8DWv2ibdDo9+2JnHNITO4C49L6/VjKVE19En4ZmFJXOPkOiXJeDR5ODty
1x3kTXxDDHOPpKr7KPkcvLyeRfu/4UK0z+NV6InpqrbjQ6Gmx1pU/iK0x4dMt1ejyikThHW7gnbx
nPeoKFNzJBx7OvZITJdxWEfXSSWfolH/7lbWDWZJY+kgD1cckia7q3fV2D9MlY1TtmwZqNaOoxWm
Dd1FaNf27aLrpqNTqJDpnueJk8Zi6WIkjOg0FpWZkfXa6I95YLx4FhbLbKw5uwbpwZD9Q1V3D2JM
3zI9JuvdgczWZeOD5UO+44SKOtMsqJw5Wrg0CD9bnu+7kTvXdGCf6M5DCBX2dUlJdkPH5sHiey7C
ERTHYDlPkazVjtM1hWpjvC5NrfxGbLu3lNj0V7Xm96heGHbpGPhLFLD2kq1/v6uk6g9VYff7JnPc
/dhr2k1Cqtx6tpne5FqpNoSu9YcsrBpslKn1gvbum+pr58pwkxJy2FhElVjVJM3EK8rOqE6SaXj2
ZVFrLNJmSqSMqPJHsESP2YjabTWJxkMKZuICD31k0cm32uIAQOzSemSbvET9sipbVa8rqiAkiQAX
YwUe6+AAyo4dhqyuUy28zQtRrAdNPBYaCepNZ9vrvrOfCYqrX/Lc7Hgr43BNhXjhSpSXJfVY1OhZ
tzJVMQsz7RYQBMN/is2XwqD81VQZXB1E5M5oGhtLFjw3xSvQ4eWkuWLoK47T7o3QZbcdTQadSuST
1JzrzqyGvd/Xb9pQH4WTHH5adH7Rlr2sr7uwEyHsgruDZAgr9mKHF8WOIF8sKXacktmIdVW7RMJ3
HdnVCS6F80GH632HZV4zIDWyoM1sM0F39KKaT2xMlztK5ruAV32VG8kB7UtITZcJ/fff6327+Xwl
+Lp4QfCmmNjRLq40SDlasV8WO7NNnj2f2XCejmNjUEuLmlGx59/0ze+veeka4dtZlssCDu/fm//3
/W45sHIvdIlZ36nWDtcozR8Il0qXmiV2gzYbNPm+lEiP6AY+glFe8kznO4vXjJ0tHDz2/pc0Sir7
wxRTrtlRWbBWMTysW+XDsGC6OMZFnOx0b3wZsKhskqHHPtE3vLdezoF91pNhKgvy6dgFpDNg/dh5
Hp3UuKvXWJmPAydzmp5muaQGANMkPuVOvclQgkIUftTtkDLXKK47N9WWY1F4W9umnxDQhlmK2Yv6
+5v8iyFE1AR0UdhxNH3NiwdrppFHYprId6HZbESh3+redJtNSMk/uI7F03q/vwFfapDrKW0MSf+I
RQC65o78n4xVLxX7htKBMiKx1lMm4Rwm5apxk1MbGNld2qtb2erZXTh3DMUUvFU98/K8VQFikyDw
Go+A8n0aHN0DNLVrq+63oct0T+A2GYbBXGkezfEpsE21pcuBtjlS0bHT6+Ye6/HjWM9iezMSB7DJ
FEYdWkU4wd/8yHYWeUJTox7dYstB580vpkeXnKSpbVi8S2sXKnsXhnkENZK6MnLJYyIBG5nddCsV
kd6mye8mC/FbPZdqJTr/D27kL2aYGWGJ7oKADmQ+Fw9sklpRCc3Kd9NgnLcTIzMbSlqaNoP1QbP4
4rx6fgswbQmeFtLjf7Tra1NFMhUq39lJfy+a6IBK+oMJ8/wmXYwLiXBD0Jo0IKBf6jvIGAQVqOv5
rvB6wBnRaGK4n17mmT6aLIBStX9ITLHzNPN68L1wDTH6oI3+lyaOv7tOT/0t62v8k7EF0YNFPATU
syhVdjKM4G1ywJsDMUl2qQXaJ7atYUGifHOVRs4aJeBnF3MBQAU32FNuVEsiwygXG8RLVV5VbhDf
hzirKnPbjSWMOzN6s0HKYNNOTj2AisRGg+k6MRtUwktGGwJJPgv4er29L3IzXAtr+qCHK37xxvIs
PISezMNCXLbV6US2I1nw+c5IOSj0nI2XEZEjlCETvjNEhUXEdguIg3ud2YBU/QYCNAlfN23MWPaT
fE34FVHl/jQsWoczdhfqT0NcWit3RtsmvXPtw+FYdr59HXpmvCJdDj5qgWFFxupRN4cXjP+E2Eef
RovdoYflYVlr4zYJdexF3KYSg9YWq90WSOF9YDv4v2rGpwB6s2gcmh6eJuIVbWRvCwHr0Svr/vT7
2eYXLwlrxvzHAPiJwOL90jEEFel5Q5/vBjdfscUZF3Lg4whCRP0y+OCJGBcKj/PqiNgLIb0N8QJS
/MU7WYEvRV/X5bvabPI1Nr6ChlV8QBK68wyez1QwJCHVUKk3mabimB1gkJ6chA1gV/gOiAiPULms
r9aeM+E+pjcDTcP93iQGXU/3JvWyht43u33sGBZV2eYli6f7MVUUw+fFmGEWWMmzP8y71MFEiKyf
qg4E+FiYS7areH9jbM880vPxchKjtYps/qI3p1hq+JDicug3pd/BE5jacD+imjgfgvx8LFZDmxSH
vBseopaDpJvgGZ4qjnr2NDzUbQBph1gOz+ofzMS4rbToYFns1gzZIedN1Gr+Fy3jv+DQZECWXb8x
RN2s59eoGe1rzJMPTjAfIGZM/FkQlFbslnQ/Po1V4q5kyd+uNfsJkgyvGIzQK88eX+o5naLjBsdp
dIIqSkgwSOelSMVTHPb3cMWwgRWQfvIMO1R8mDJMe+iuOf606YFD8TbzWVkgwTEweTucoT1Rc/4W
NkN+SAz7um8I3TRrtZwPRiMYrC26fWQK7OzTVjyZBCN+sB6fvbAX8yF7HdumV0uVkAD490M3JRSz
MrFB7BqpXvKmv2901r2eYxYS+ng177/OR+2i9eBmeOz0zu98HtJJHZoBPA0/RsgfiKc8XnuJt3L7
2pLkRgbVEnFSvvbGTu1SA/cUGBoMPIGI1hVwnhfEG94JHRC9x4B1EcWFd5Xz2ZeTtK5NjTkmbtVj
b7Hd0murpMgWdcsxIJcjddlZBxwMWQ9DzCOI79lmy7h7aHtm0Nqk5OdyJPVwgCK/vxd2h/45RQYQ
1Ym1qobpmIXDQ+xnqAgNbVrYhXpxGnxIddneS04HuyRyrnsWEQ6Z3QP2yNt5N9/Kv9fX/1bYPqiw
obB02bP97xW2q6LDOvqcvwNZ/PVTf+uP3T/ea4yZd/8qr3nU3dm2kHOCDvdMufhP4d2y/oA5T3a6
w65XcqKhJv9X/d3kF/5Y6UwTvykBE/9GfzwntP28B2Xipu4+J6tJG/T0P/YzEIKHDitPvbdzH5t4
HGvGvR5WEw6MqNwUVezOe0ipf2806RPd69UYw3L/oKEuOjQ1RjyZSuOq0J2cBh7WMBNkebZw3UR7
cMusWUm4YtG60FtvaYQxbsJc6/5k8TOu4AHhBzWrdl1mkOSDMPNPsCbDcYXTsV/VFTx0I6Bxtm0z
bdoVVeZ86vJu/EChfLEwcgcErRJhcxs8aPOXmjWONIS/92W5H2t0TA4WPEK1Oir+bTt/Lz73T0Pk
F+fhi83K+Xre3PKgcMrp8XI2MzVDH4MkKfeDVpPvE6TfA5CCS9oUHyUyXqC35yuR+jVLDV2bM/Fl
b2XqILQ2oKH2UIOalRnDySL6Wduiy4g+9WhOtyqM/ft//fUktk0dOTTlBDgp7ydrmDvNkOVNuu8o
6iULDaYXPiqmdwBQNsDlf381m8QJl7M+KvPLZLlgzmnOsxjEoz7YySmvQYOOTm0MN13qPfz+Whfi
WTYyBl+Mt9WV1qyfvzwBj0mQhlmiR/sqHFNradG+Rr1UZWxtagNIpgrHm67ujKuhSfrdhIiiXGPd
/og4/s8BRJQepw8qNTArmd/f32GWKalgGcXY+OF4rcZGNZiQff/Bc0oIVr//0v8cQxTz6Rie035Q
kl7s42oCdSy0J/G+NKbprnDrZtVqvMFlWCbhXjURC7DMcW5+cN1ffUmOP7Bd0ZJKxKTvv2RC2ywK
HFhQ+VD1eIl4moPVDcMij8g///13vLiWwMpB55N+GMeHuQl6cS0RaVTXQy/aR0YVrHDwSU5Lek30
F/7Qz7+/1sV8e76WzY6YlgZHFUoM778XEeOOVmuMoUlxWl0VvswOaWT1xur317msFM3fCa3rnF1w
Hq7m++t0TtrUTjFG5LxDoED9EvOlOLeabDgt+1MYoTNbjODFosVUlzFW4iwIPzhyXIyd+btSpWKi
M5zZcnI5dnplJERft3wGUkJWJSIQcxFMMId8S9FYxbK6Au+uPpjPz7fw5+0il8UXwBe3XGpldJjf
f/U+cPpi8mW0D5G7f6ljJzuwrVTXZZyHWzZp+KxbrUCSNaDslUt/gOq+H5x8fDWctKpfSjgZB1z/
/i7QteyAopR/TLF29/sn9KvPaeus7UBD0J7Tgn//ORPb8gdqF9qO1pfzXalO1JjmU7STfuoMzo4t
XikRfmpSAtwekpPem2rGEJGM1iWFOHqt5+/HyLWuPc1p5MbpkfGCe/Fkv/39Z/3nqHXRLbLzNggz
omB98VGhcbZFkw7RPvN0fKQJFLUE93bTrn9/nX++iegPeGSSUB/+ebk2RhoIbNwIEcFoxXSHihjV
aZ4U9jFthP3p99e6nM4ZnpzeJdlM0DBhhl0eUZXb2I0YY6ZzbMarwPX7lZ6SzpXyqmx8swyW5Tio
owGp9KuW5SSXFwSzfvQhzsWJ98OVoDb8SnRMedDupRcirUvN5M2AHd8NtdrL1GQyRZtmlXuih6Y7
zXL073YIdZZonjN+L4QrFdHTdxcYFe0jjl3/4HWdukV5SOOgqWbQb8WhIFqaSTadCNWG0EyY0P2U
Wv5bP3bpo6tSlLtpzWHBq2rnk6yo3ZiEURx73ER0Ezgy32MPdj45YanvWkTeV2EuZt5JGWkPGjql
OxX4FgJA0oFuslpvn1OMBt8n4IqnhsYLuJQx998AhtrlIc8qMLd5X/q7CYlQs4kl3OeFRdOHPUKR
CMIWOeM9I2Y3XvIusz4P5/Py6J+BreiI3tK+FWjb29EK1w3w5lNg8WYLm6nFqPvoexcyeRckFr4F
heaayzxj20hQqe4GyyHyqFjqoSO2g9DZDOHxbl5d2ZmoHCuJ72XA9lkYMeONt59o86SYe4slDqA7
12yYO3VUYl8nTNurMfGCk5x/trELPoayLcG5fT5pSsT5D15hqRPrTPpYVWq4Od9en3P02kSmelda
VZgcCkTT4d43Asc6mFDUTygXs46uVRgDpT/PVjQmj3U7MUOhr9e+5QXtKljsI8lraWpMO4T73Dtl
u9jPa10P6cxF4kuHlViDoKLnt1ZiSsodgt8zwF06OW2Jib2S0feaYIJ84de1Crbe5KXkDRDF+ikO
LOuzm/c15jWTe5uRY/k9RaSyMepCPMc2p+EFLw2sUR9q8Z2NqaNdkm853qIcGW8iJfpwJYURfUud
lqkJWtCjoXRBhsU8DrOh8A8uzaBgqUIgtKtpNNjAGBnANAgAjCWZtdMpGMBdL3yOXmrRNv10l9ka
DeMpY5/ToVfFOs4XaJDhD5O/bBhgCBXD8jkcZhre6DJ6cXOPt7UfjsWuCzkxOHah0WSeS+V6INQp
0NL4kLjp2ps00kJqMd7AFqg2bSyNHX2OYl2h+QXVX9R3SE0jwCB1fiTYYOakpKQ1mI1+Mqx8OnSV
7uywl/gPQSvXheiS58rJk1ncDd3Jt+VNNqHIRgUL3Mkft3oUW19dl9euBF2vF6oFqIeRXddGdMGQ
C5cG3PmNNxYEXNc5MgbuqvnoRf1NFOTqEBveJgwREA5dWBzo2NDz03CL43n0MMHztdKEbKkwScin
7vE+mzOpprXF11o21inIopt6bGcULgiMHjz3kgUHoEIVfXZ8B0NLU5rHlFaSDpx1Wbb5sCVsGwf9
RJM3nHRn5ZVgFyIvvMdJ8h3O1XMJ02Ydw2dZKUdQewY8sqff/FQ5dKoWvVWmaOldVjWEu99mo81E
d4uyX3QdOhHRJcJ56Hv/WOQyeGpLc1qH0GYPYZoxAYt5j5SZ6tqJLOvUQry4Q13UULoixmCanKtE
VsoFKZaRMu/Bs6rMoPmz0smUUEYR00X1e58YisCKDwYdV1J+tUBedXbKBypSik0L4qinz/YkrA0S
Yb9bU57xjq1hVDdslES4Ghzmi0TqKXRxFXzuTH34pArCBBdFUxJmgbdfnRLcLms/c+RGJK37GmdR
DXnBGfchXjYuyi76VAf6vWsPw70clFpbU9et5/XHpgVd9iSrllV227RyouVNKs5eaIKtgEk+5bJW
7EVIg2QtzJ2GIpOMmIrygTqVz4ogA0/uypijT8f4W2Vs8zbAf8W2G3qBOKQ0s5tGbx/xaVQrY4j6
a1FNLqCrtECN0OLDi2eGdXbUQJdv8jixb3XC0DaO7IIvbRwMR6sbiU30h0M8dHqLDX/wvlnxSMPJ
Bv1KcZ95cp97dXiwKvbt8NzcZjf1GQMzZu/AESHV7mAoy3Wm6qe8cG04223/FbqT+9aKEam2kxvm
g5nZ8ss4TN601Unj+b/sncl23EiWRL8IdTAP20DMDA7BUdQGh6IkzJPDHXDg6/tCXdWdpezu7NrX
rlQpUmQEAvBnz+xaPCt06qRVnMca3R87YoB3tGCQvqoG1qxt24Fq64MjE3R0jLRFuKGzlPjR2WG4
66ZiPvfSuQ1giQCjFhM2n8i6uB5AAuBgAW7bKrpWSQ9rO3ESh+G/yFxkCkG4CIwE1KcqOvOmRk/a
U7Q5ZclqdzVGl9SHOVwDaaAa9A1QrLa3t6BMd4lfNN1mBhd8mFiC7f1QjrspzF1wNkP7kEr8P3Vi
FacESfOWVzDHSDPG/ZhYh9HzuLCj5tZHPoiTOrJJCFVUfUJBuEQpHAfRLd5T4vUWGO6pPVSwoffV
MoQfCggMfieyUuMw5eQyZEtUpUy88JCNjV1ByraGDVyc9LUxtXOnzLC9N5eEYz94KZIFA2zv3VxS
kQ5/c6wOVdkE71RgIOKQGbjRhhe22yRxq9NsRPMPyTh+kc6krjQ4aOicXTQOeL8bnukQvujNaEfv
jol9JZYEAQOA1Z4rYi58uki+TEVdPXS+J+9Dtp5Hp6crIM5JgdQIyicWFOiwVkK5DAbi20I14cFN
x/rbSqfwd2UX9W9u6tG05Rflz8irc3DGAdETQzVoSUUlXgNqQ2q+9U70FGzHkUeTQYzVafwwO7eg
XImY6SntViZKaMGZ6WH6bGlqwD6fzCBw2mLHO57vytr+nIyo2+a0mpYbLwJC2mBoug0i1X4LrGY8
L5oe0zDiGQgCaTlQc0FsJSzlg2WOw7dClNyz+4qnBjcBUaZkuNyAlO2LBPgUDJ9gAUJ3A4VaZz8z
iv9imQ8V9lBXNoxJ0vjZ+1lzq9lm3uWTp16MNBm/uSIP31MVIdQ3TWRUtBctocdjb66roAbczCqM
FMt8tu0iIvvlj2+ztKDuoW1vjXCsiFv1oJVzqh5iTlHp3WzPwVZWPaoG1pCTh2/W4aeS+ug2hXnr
TpjboffxzGjtGbZMpRSsOG5OGcS3AvShxZ7lbIm6U1vp2i23s3lJn0KnsEFxQJ85EXjlMWKhDnFd
VtGK2VuM55wi1H0E+3nX8VA4OGYnz92Sq8+O2YgJI6u2jVHzKogw/5rY66WMomTeZkFnNzSiCn30
TYfIH57nD8PujJ82YJNLEs7ps9csRYxr1zpoV0cvoPMIESpPfE0weHGcNKOYMNMLB2PgIYlvbrKy
f/QdIDoLlT4Lt1e6t7moahwI1IKbofEYsOHcwJKHThmEe3chESEaOcduada0lBHACmiaIUlHa1HI
jE3eDIwUG5hvFBxldEsxJ28UwVwelekR37y9V/70g+RIdGCWd+OeDMUeMlsQl7V/tofaI1hHXVjt
KYhSEUmc0DagBnE5m4W2bsjyHdRifSzrtjtrVXiw5x6jLTzwgytz/dT7dsYqPkxvgSz9NDo80T0G
3zVxaZ9zhF0a0jPwRKQqjpGJPGDrEX5XJ9SBALH5rZRWtGHG56nDQejsKpBS+J96it3kcDGlLi6l
xaITCt4GvCBhvVn7Wznp+8k3YUK62j96os9isx4hRPXdtqJYkwcEJiaNRXsjq6Lbh3IA4GW0u85o
l4Pl5y1BmeirmGk1EHPn49lDO1hS80Qj0FXB9899d98mGTY0Fd019QDsp3+f6uVelclZtv5LJ5Jb
brkIRlUub3yx/Cz69JUN6SPO50PHaTpuiuojMvPpsJSIlIGMvsHMGOIF3+k2Mizvpa1yoGmt/U1H
Fgcr8HRbqoJgvGDQw9y2L1RHTx5xP5X6n/UYUSBeo2pvPAw5u3RS6m1xlk895ie/oCKJDSwo1Tma
0zezI4S6ESIsz67oKL2aZwDLuXOwlt3Y51/0qIejktnF61/McFTPfUjpZDbkFP2m2TGg5C4W/ai+
GDY183oaJaFZukKUEsZRaPBQRjibZ8/Jgy8+NTngmXsw+EM2iVPe+8ijrLcZJwDX6EM7WRyhWTu5
LMWBRcEtNcQ+A6rg2X703fSD2TgbeGJnC7bUEJoHe7Qn50aGNRm0TZ+NBNlssX4/uy8h2yE6TwgX
ViJPaS25olnIdgLbZ+gWWAaKytpbQ0oupeQ8BJNHBRDMlAzy7UCJDZbOCNHUh+9wycqITTqA1vcw
pYmLCCgfQP5VVgxeEjKIUA5MUBYuEGNRymWvtsAkK3SmdadBZiV5B01k7JI19kM2yLsp8kXTvgHg
NOyT+dbAhxrbeWDsJEBZ864woIPuZDQzdqiA29I0YJtvrHU6ofd+/FEs9nRf+LN1Ma1y2dPzVJ4z
KpDe09pA5E7dwHokjC13vieYRNJlNL+1LYmBW5mN68gbSWymGTCDN+iIHB0qwzcPneWIE2d7vjVW
BGOXEfRd07Ppsg8sosImjpyvfkWFZS44/uFc7R48mu1Ka2xODWzvmICAONklUYV8cJKzk3mIAgND
fqgCNIJ1U/Pr3xs7F0p364tT4jvsbMpqPJiBW3/59VeisLYfTZ+xvw2K6MBSdiGaWXYfQy2ZwbSw
UQlCZ7qfwDOCesSrtAmXxseYzYuZi8wjQCT7/S+huKs0axTdhltFXHZb1XmHSSKHKGtE/IisN1m0
w9U9+LU3vLVkHE92XvAduY8s1wHh5YGmQesLvH/e9YZs6ymZtDgJr6GeR68tYEZmHpdSAYgjNiLp
5eH3opcgee48xr4emAYUv7mgU9XomO2VIji1pdMNg0BOxJt8LZ+NThHbTEwRbVt39EBBJpQ4cP2D
Rr9Ebdp9IP7BMikLFMVwuYkEfZ4bq4okkkyfSJKQ6dLuZTlN7qXqgQyS8/duSNSzIVs8xKtkKc+/
rjsjb5Y9xA+D47+sXitRLddMDlTIjdpYf76sS34aRC8QRRizrpVaX5NKsWWz+CPvlcYZMPKyIVLG
rkWNmt1YzaFdpbhBNcttMMPgWyosCYD7Fgy3XAHSXTG0ADv5hlXhP6V2ZOwi+uvoF23R84OOmHcT
mF9qky8pG1ecgmb9r63k1bLg7s6x5QTz7cg3AqMoIo/9tGF+ySwP10opcXpT4Gg9ZgbHaytAZ93+
Ep4sw05+LuQFbsaCq8lZ+KaFNtoPpMTG2fI4H18kJvNLZNEhNlKg9ZFkJja4JOOjY2R8hF1HsZuE
/XhOCL98lMEgT1GvDVL2RALNcSOqxHpkOOA3bGwf+StJ05ITcDI1h6jJ7Qtzi3iT8PEw7ZpVeVYt
LxPcExuKIn7cXx9Yeyiz7/VSdx99mPNPazWM54qexZNEcqXzIzSGj2UtRqa57ip7vi4SeXnDzfeb
woYZZ1bO6CG7zwZkVByxzDsMIzYtU/LuSJnwYdd8AhM1RygWTYSHa5S7FI7drYMEftvV8EPF5M3Q
1/zFuqlS27onrJ6cvWqt1VgBKMSjuR0eTMdD/GAtGm699SqYOqQ5r/OQFGiexogcSmbCKVJcJdQb
fkupTP5gFWm0MbtYPtOt8OBjMp3uCS0k71hmm0Pqp8YzbLrkZwAbr95Ecr0GxZpsDLwuOeepTdtH
6MwLYQwCAaD5GPugwY4/MJw5XsyAob8Mba6/6jFkCzVwIBdIqV26yzhW8GTsiv5iDWNzhx9LPefm
FH4ncJz8zFsdnUcvq+ZNOvFkcvOp389eMKebqOEKGKM+eS98j3a2QTgC2FqLwL2tuhwQ8S819t9G
h78wOthE7/5Po8N9WX1kbf1PPoe/f9HffQ6YGejDIMZGUB/VCTPef/kcLBM3A2AuVqdr0MhdFzJ/
DxI5a5iQ5UsAfM1mGfCPjKHzN1KKgPbZy/8yjYf/isfB8yw2KX+Q2Ak/OquJIsLlALv1T9QjMVJB
qH2rP7vS0FuqFfc8i+UeVEt4pRA4g/sQpQZ+ebo3gSgLXxkvmfSK71Xg2+2w0aBzFgbsmg/2gVC7
I54VHe03nMjz4kEi2FEWlDMwL/RiZVZa3cipsDlDgnPpTVZtZ1sn5d4vo3Erx6K5FF0PAaDh6XQ7
zoj89PdYB3THMYbWbXf7epxE9D7msxMeQ5MTpZD97H8ZJ61wXdvUJwfkJi+F3Up35+D4pBEwBeL/
MUoj+6JQR2p6Qdoy3XfUM/sX6fFUTvcQa4AIK3p46BuoJzZH012VuWwQ92FfLd0dzxF+3UwPIoiD
Zi7c5MjTyREaLHa/LsMaD2cslZY2mHlvW6qgTu5COr4hCiQVryeQd3bTE3xc3FzTVo1jYCGokD74
BPE/TMuuzDDZwShtBm+hKbFoE5JaUFgNJCDVOEy0TDg1rXWRC5MkC5fetbZewdMwLn1oauhZxDIy
FPmwoGmj+L4k8wz8JpaQMrztmLa5y2AIE/Vgl3S236Epr6mwRjyACE8Ag/PsQBcTa9Nqc8oMYzyk
jNdPJeGOfOMMJpZEq5muFvzcvR9180fQFeVuqhQ6ZjnTMtwO/X4M6/JC17PDs9etTy2llYeyGXsy
NA2CCtxqdQpHHQcqK/d13RCYopvz3rMRasas0lvfTcutKz1nU0DvPg5LlFxFDWk1aQyJnpsA1F2M
saNizX8p2xrqa9oPD1M2BteqK8f3rA6BGEcWzdlU0V3XHO1+Htv8tRp0wnm8nd8ItRh2zBzCkyeg
5GCy8oAwTpm8Zp2meiXzjXt8w1pyZzWi/RgI55L4SXUwOPAsWytAvXjt+hBgCSvJl963mqeBFjrm
0SQD8e0VvaNRxAX9gWSZllODqRXwEfCBnUKMOU3oOYepKtNXsBXOTbTwBKJYxpueEeKQ90OmtGI9
HVY/rcn1WW4Gi6dpj2uaXWm3YG8IGT6IfAlOPBypbQnAIyl3rXjTwcWauxQALkCGdZmhxnuVpvaN
pVH9XTdSG1mA2KZxbRDXrPKbV0BU8FiSoPs22dmb1YsxllUYnnmnEb47B2YMiu7tMlf6mgBKOjeu
Fs+p5SxflLNwJIyIyX4WrTBvjKUJmHx6JziTdY/2btH9WB9URybIfpeRWeYdDAqOxaH6YvpF9QbP
MX9zJpl7sdeH5VtvNMDWyTsc8ZoKjuCU3EbBJPc54+7UFn6MKao6FISL7puo8c6THiKmWSBQHI1Q
fe6tIsdC6y0FcX18hw9NUuizNjot4pYjEFcx5tjMCzXVctIYttTizrt2Uh0tYhPgp9VRGzA9xalh
xp03TOeWRe/WQUt5dQPDuZeGeMkX8VR0RvBdey10YAjA4Om9iY1HbHdL8RyIwr2pzRmChHQBORWw
t4M8PUXuENzOE4lk+hOGJ0p0GGeE2X76ygw3HSuWBwdS7Tfy2wQrLCBom6gGZJEWqfuS0j8W+z0Y
lM1U9zNCPxs317bUu/SMLf5LECMlatJC3d4SF1qcWYalH4OT5T+qib67YewvgKKnnedPesvc5Xyx
2aAeHQSYEJzONF9sYGzkGv0JN4AkbbYp3cy8szha7kVrGbQvopFey2IArNIhguwqpS3cr7SibaBM
cfLMYDHro51J/UgDIPAWEjLO0yiT8Fs51azKVK7AyYQVKb4EqeLRNWilbcfG+0CFam/gqQgAd9Li
PqdMKEspEPCOs2Y2oI8gWQdrB+tsGcMdCj846lQ509ZyPMbeIc9OJHBGwqwzUqxh2e0dNRcll6jX
xtLUn3iEm0dr8udTaiRDzDfl9Fokw8lDQD1IwmkXPM6E9MIu/HQ5E/5sDfc7SwibE/w4SEJ2wM8R
6qAHFRRI1EZ5C0sivI2csrwACiHVViyfmWlD1zYrisW1fmlN8aT7xURVFRm7V86MOT4w4M6Wx+pr
ia49q0Tc9nZGQdMwDcS0sruqHNO9q/JkKxphveEZcQ9F6qGv9MEn5SvhY49sGGdQxJ7TwOIOkonu
TCsenCtgntWtR91y7A3NeNs2Zno0Jto62I378uAS279y5dbbhp3nAx2S4nuv1745u7PgHVdu+Jr6
iXvmJ5y39tQ1cctZuttUpVc/1InhEWqcyXIB1o/NwdTbeTDziyHSgI1F0x6k0gpMkZbvthDZtgqJ
3Y1B+VUO1rei72CI8Hi8jFNNRSCKRvbghj0p1aFl7Vhndjw7evhpkU7bse9VT4XpkwN0aafCHlPu
3ZDh2SH9+LTyw++Y/OVhipyenyIX9yMwTGtXLBFqo8vuPjZEZpzAOoucElavmVj0utXXXk9qn8Jt
+V7jR2R+A+rBbe9rFlY/RJkPJ8fgcW9SR7PtPf4XS8uIvbLnHyEpmyfkGuotc8ve2zK3LktnFJ9R
EXrcOzPjIOG/bNwhqa6FBDJtD0VO+0LRnxQHkp3CznJEAh32MBL01qBF8FDa2XiT1ySS6bDvegoA
DGNLAJfpvWvHnUPW+1N6Eyq8Wz0DlrZiNWf+cRqdPs6928UF3ty4NZvcLrL3NGl+9mZ3VQqYV5M3
UHuK5cAtGlyeY3whTzVvMvaMa0cMJ4zKZIFgtne456+BORyioT8sNANuzLqctlQ+P4YGSeOiXdJ9
I7pw05Ol2Pg5wqibZYzz1Yo9IApeGzQjD3o6VL6i8WwuUmJt9ZUVyMMs8oyAK/QF2oGoga5mAujK
2pY5BU2D7Fpwll2zdWFJwzVX1qEZHWpFjcC5N6SmPjQygmdE9Py4FAnqsWf96BPf2KFjkIOogVTb
eefxICszngeOulJYEH3S39HvSEKta0mDIO3YXH0DyTXCs74ZPWXFZtSpk65FdCyalHBrvoTnWs7X
Kve+wgV6+fcs9aus8C9mKQfXHQPO/24af81Fmjf/3FX29y/6B5LB+xuluHwfe83RrPWH/zVLhUxG
q+dzNaJ6uHrXGrN/zFLR3+CXElzEFO4DlF0rx/4xT/l/47s52J2wyNo2Z7B/ZZ4KLGbDP85TTHBQ
2qBi+zzmVy/qahf7A7QlHP22BQFmHcNwbqq1xz7EghKhXTRzf8nJl+H8+TrT8MKTLUyzF1MhDrsm
NMkcRvMdK0f0KDHiOwgSK9kJApIP2QzjRfhN9dw2YO83DJIn1LVnFvgajLHqP0ynA2SyFbzALxxY
m1dbEnro6rXTabQN8d1LGrhpWRpdcBB4H43JUBNrG4i203Gs3di+CzXTbw3I7zCZSqet9Y/VnhcU
53xwpzvYRztBriik2/jGpHY1PPhj0mA9dQEfbFJDkUKVoDG2doajBPGYbBetMyN9TmDhgl6UOKfW
QDlOc31nCV2t0fLwa1ViOAClOYa8LK1tH0lBpoyBloIw6K/EGdtpd0k4MXNYvUkV2VB+c+uluUkn
+JheuLgcn9zyiyiIU3lW4m4NhmpKa53plS3f/Fi3nkVib1hTJF3dPXC4MoMDXcXuCVaN8S4HfCuK
nehLhluGmxG3dVZBYx+8wtWlZTmgpoT0Pu3p6F9FYvb75BefNlhcad/3FEv3ewPH57Poac5S0G1I
CVZT9+6mbnjx17OKnpz1VS4tXoushYhHky+3z9merOc0x0K4qTpv5U06v5S7FsLeQPUGYCk5dANb
pwakauiNyLGUYYDVM0RPV9MvGq8l6GABiAOYF+Qc72vS+RyfSHTx9+as5ms8h0j7pWt0925HnNdj
T9Z0ibGNzWNP+WysRxctrcpSWLKp9qLXsC1p/iU8BQBUGZI5OyQLwKXpWs82Hc2wPhWc8ilo1UJh
ROScHHSBD3qKwWNCyGLJLvSAJNwwqMD9tIARpawF4sJd+IV+HeDsXrjFjSyXKjuzlOEHmDhlprsg
JaIVo/t178wfnJTY7HJO8WbhFNtQkzLdhkHr23fJWE0JbQmwS06yG4GBpm0hvxcFSUOeavzZ1eu3
zdpesLkvCtCEPHjGYdzQxcJ/gMPLt9f++suHC5nHDTBUXkExaf6fBXvByfVr96ShNsJw5RH17qeU
nrlGxy+R4Hh5QBX1L7/+RUwhQEB/dU1PlcW12Y82ry+mruR1EphfYofy4GDrTva4HISw3A+TAT2M
3ZT+Nt8U3XtPHfu46SkuO6aUVLhX2sGiXYkxrj3lTk6uLfGV48S9DcRikzrI5Ie5pnsL/4X/5q5j
3euvnzKEhZQewbXlTUxZKz+s1/lcZQYi1V0kKuBsVTmgKQxkXhUr1bFfniQsghIgyvqW2ub6+oQF
vMw7Ce6SMzkY5lm0/Dmac+anMEqB+LKVzA9la3BB/EITU63CHSoowPe6tWnN+7zvqp/L4nFFFr6x
XlN0brQbgDRhfWjVCKUqsGqtYmzzOtZBKaetjGzYc8RxH9FCwcYVc/cOtkE5+A+UFXKdNliHsA53
FxmquO08akc92+hparIhdgDaSx347oTAORgmN0U0R6+8mX62dRzUeMAZkg64lestXTUk+6CwNfNJ
5FDdFtZ7WqU409LfcVW5HD4LAxYIB0M+FlVU6afQR4Zhw86FbYtJ8MvwAlxw0hv8dhRyOxxvvGaI
5SQqZ4unhkGJlwzKlo684DjByf/sIZM6OwvDj7MDvMVMhNLuntIUSr7TrK/vDEQDWib1hL7qW9Rm
u2a5xF5hh4JjpztDEk/GksAWuhZud3L0KrlUYZbFcAXSa2N1zWM1tusKpVzrooMys18i/JWAD8X8
ww1q55wIWj+KMbS+V17wK72ugz0qWHHB+pr/cDghPwPgmE9d3aAEFJQntbnxwtwjXmF4YRclkd0y
DIX5gXkMwIw2qoulsQhUmFz3ZljP+ELM5Uc+49OKHaSuG1abSARjAWJ3QzDeeWdyHxAGE1w6EDOs
k1pEeQsSy9tiCuMIjw5j07+XLMHFS/s74Yv6h+dFmbtbiChVGz3387mROryrJuPRqg1b76C0kZIq
w3GwLlXJ3fyKkS074W04yNHX+4VeTDyfJZ4bkESb0lDJAwZP7iZzwHHZ6NSj1TRfKKBkgpLRsKSH
EWL0pSsb035JII6+TlklnqrJfci8sX8EUZ1upnSwHhPU4KcmYP3FZCzD+5400JFwfLcz08z8ktqT
vnGT8HlJbf9NDbN9aNEQxMGbmpYyO6ur4E8KvX7wp6PuIuhnnf0wDFTZ+XWXeeCQM/OCDxzZLWGr
dgVS3e60jWUBGLdFOhVdcoOOm3W7ajIbc5sl2YS5Q9dVDJ/TK/CYKVUfUWorFRsWNlRmCLrxtCmf
7aYM33MSdnj7cse8V4Wr2A9h6BpZiw7x5BRfNY/3G3Q/dSdt8ysO4f62G2C1baxJdz4CaSIvg78U
2xGn3tNMhPsGaLB1LS1f/hzRjr7O1Hr0H1qa1XjNfZGkN1IsJWzjsompzftiz0tyzTIqNEuSzyyz
LX0ZJeDpauBIE/gIG4Nj3Ash/d1gA4eCJ13/IMetL/3aAJZ4s30tcpx0sNOTbVpn/kPURd69VtCW
EVkzwqwEELu7wEgIECS93WwzZRpXF1c9Vl010bBZ0X/j+vrcsZn6mivpwq3sXrBrmkCTxavkkUhR
HdfpUJjvlp1iwiiGizF77pdpSh0qAMsZs1wyWOzZswxDupveO2GrblUgjqEif18GWPMy0yLuHrSd
di9TJl1+w9CK7cx1qi2arpI8/Iw7fEs2WkF2qacQuEplvSWFG2zSyq9JzbYuqyZZbn1dVVsL3B73
wo6WM+1HPCmiZGED34Os8HmE7yl+MfXGtjvnCkbdf8CmJZ9aAVUY2w54mKHIQBIvem8EEu1AlPTY
qvTFN3vrpkHcRWzRXYzt1ttHsq6f8gL1ZlNw/Nizds0B6lTFsOtMbWyU9D18pkOWPYBMcvagu+dn
U4jxZh4c880QfOGI0HvLHWg85hj/WLzW0dWR5njo8M3xR9vtbpx66R8zr65GANbDBLu6yTHeTq11
Vm6hrnlO2aBI/FNIev2Cwj+/mENFXt6r1SuW+i8EhhPaDi2k7lSP6cuIXW4TDFryxB2cs9/V+qjN
lHk2ysK9r3zeBymKCQ56DegkxhQPe2UuM49PQi1LQhBY7aCO8XQER5tuenp6D92EcNJF/OIjeuMT
pXrBftB9Uux4HNLAVmBsZPZHpE+oV9OC3XDiE7wRGCy3LFKHGwhZ6LhmNqsb/NftfrJtunj5Go1f
E52JZaU3fi965f+kZnOC3+XjRaAirfrsgqA/RiKCU7werUiZCgT3GRaSi5c8rurC3+VG3+2wPLGk
VKG6nTrL3iZzhaw19iN23sC+KYt6vFuGsHNeeL6Vt5IyXMrqaoxqD4XERTmUXvsI4Sr1Hyu2Bkvs
GZHYgA3gWNBM7rfSss10H6ED8QEyV8MldWH3KQ/ZdKz0pSmHYTerMtJxMYTJdeAYcGtXHaGeZnbS
L0E9shZYnIIzlhvh57PaxyXBl7MhirXvSzVfvMHz7vom6wUpjd7YqtZTZ/pA5Y22+vkQNrl+sDw5
PGdTfe6n/qYLF73taWa8r9nkfBKUMg+j7MXZGr3kINLwlYPatA8GXBCBcK8FOEgKcceyLPcFsJ3q
zAoMnFgeLcglE96kIm6B6hYAr/zlUWHQ+6bLukJwiuxqhAmOsdFpFC+IkyyXEvtR/TljXnrAJrrc
GxmAgF3a5Z76FsruGcdlUwYbkSs3sQ+1wc3tlGjYNJkTEL+o3jqn0tkNNOAguTiN+SGnqMP9yEEO
cFqvTuWUY+eGQ1TuwrLIgsfIdj3zLa/5X2LaCDBdD+DC+z3GkQ0NDbHXTW9LhgnPdUSYBg+gb3pc
1vNJ1jxBp7+gw/yWJSbFBcaHSLYDFtEiVvwbqSAFvzPbKefaAFT0aXKYRL08s5+XOaCUWVh/VXnk
/SkwBR7RCkna0rrhclT4LeZH/+wMsWlojw26zkVmHN0HbswfJf2+mDBaRXMdgcc7sEsK0qGg0G+G
H29k9W3hFRV3Pj7YO7/H80GGZ7TuaqDc3Zl4dvQ6ZvQgjGXLAdBdmoRjW+0P382UTDoDvSuXJxua
NpwzXYpjrhTHzK7wPoCxTfJpgBA5wAiyrImeT7J67teFeYJMRKgZ2NLEczjrU21KcsG0nuFXd+8T
+ODvXDLNz3AZmycHBRFxnuq+OvZts3s3azTmC9mzwFjvnSYDlmUk18UY1LCPCgaHA1R5cZz5i+Le
bTvLP4gM/8pusML2/dcsXPv9X1VcrWrHH7bLvOmB57soNSHMMcSZ3970khMy2yKzPWLXYqLz8oLZ
QFkV49ofdKL/ITm+fqM//UPR6ghG+3Ds36+uUDDB9RX/UJVVvMVdSCmBbHreHz577seQh8zWaasZ
Qhaesu//6r++ZgApEApd9umELP9Z9OlAvwbmzG5NFJ397E/4T/J+rf9ooNe3rMgBNcqAIcCYMHr9
RUTX+m2Fz4v8n8nAiDy7E/3pd58Kz0jaRLAo/VUYMk6pcm+DsrefgYkzNrsWOTWOMTN8xxRWGQaZ
RjH4NWlAg66rred/y5v/H3nTNgku/+HC+VMn3+0HVuHfibP/+UX/LW/CvQhwhFAMzM3ij8RZNEwo
L1xdYObQPbnd/be6GdikNjBBo4xS6Ygm+Q91M6DHL3As9C6UUZKUzr+ibv75Fo4XCk2T6qSI6+z3
MHhjqgJOarkcg9TyKB4a3YbCeY5ZtaWxZ6SeF//h5fkfPtV/vn2YiKlrPxM/OZGI324fREwyaSz+
fKTVXlxNYxxjn07Zvwia/ikPzq+04i2gY/Fosu3fErzSG8yxBw4POZBytsnW/bVsWYDngcvAZkxU
QQxUB7l9YTwOE+Lo//1Lwpv4083LIgK+xsFDm/c4+u1JRTwVDWkO5BHGDc8dPdGzVAXYN0ccJRcN
rfWs2eQOB+o4kT06Ajlr4CU36E/nqftEZsiiIRln/y1rtFUXYqBDzprKPTMpf5dSCiQ/pzLQlnRX
IAh4yYCfTobz/LOXc0mZZ0hoTIccI126U5LA70n3eP2XBDD+YU2ask5NrbmmiNkBi8TpaTmaPfcO
37G7O0Fa4hl7vH6QjkrOkz90H9yCczMeoGrTL8pvNDbV+FqpZj4MhW4uCYvtWCQ5Y87UUsedAcn+
muUIPYBN+MJJ59FlwBoIIctPHqMRs8p2HDqzPfFSrc9Ji0w2z0z6yw42OV+Mf8Fg74Ilt59nuOnb
QLfZvdcv1M+4KF4bjIPVpgtycW2rkbKBEUtBXMgA772fkfhFPzlib522MEDEuVR2f8Xam5wXFegD
z8bq1MuFH8eR42uBZ/+1Lxb/iXfHphLJJC5rkw1Uvu4/5xZqCetYrqGpmfFLJe07HLlVEewa8+hP
EZ+hCQ+kIykB9C0jP/Z9Nv/EgMDMIviS2RTDm98i7CWaQoY+ldazIs/0Vsipuaygx0tdh7wiUdG7
xcatJ6PGJLTgHqqQGYYOpvHUjPau7e3ysfOziMdu6sfYosSnm/DHFIOAw9rbXtgKa4p3G1f1n3rg
48yebz74uapObcibOwfUNGlVYCZHMBQNXekwTKgIIou9kDUMXHBuhpWUj0glWLnCrL/jNIACH6Xj
j9KcCTBLidUHcB83Dav9mut+fE1Qom6jfuRbOdl86Ook3Fia3ziajO4uKdcPu9F790ZqjoTT+F18
t4iIf2c1jOGSS3Fku/ADkMJ8mHPbvU9d3olkjMKN23TztiZpUOOFVLyuJU5lAm0eTdpJQa4PcbeB
BpAkjz6D/yeGrOW2mbL5P9g7r+24sbPbvsp5AfQAsBFvUbmYSxRF6gaDElsIGzlvPP2Zu2T/7mB3
D9/7pj26LZFViF9Ya67PNi/oAzM5uS26Vu7ZWQ4fZs5kP0N7uYXKg6zd4Nj2CecxH/Wh1pdoUSF/
Vx3ffpVUuSwPOBMOLGG27Fz/nZyYZCd+fC56+TZTlOE578qHJPiBR8OcoswowYWSAWef0t79auJU
eSUGcHxJbK7NCFhfxkCWhbfD0pqF5ITNjMkFNSUXpVbPLiknyvONYQ/EunloSuE8hMPsPowqtp6r
jEHn6Hr1V4Pl6W6F47vv7Lj+KkoXLiuxS5+WQHtFjRyJLg1c/Z6gYq02mVAGI/9Qbq9fLki5CWie
jMuimmrYLlm+3s2B6r/gkpMXxdYC+2zC8bGQbpyXIqc8nc3sONRM9TbIqbKDu2RwJAoCM7lqUclp
v3PLMlqGt7mpGIl6tmjvB4JJA/tLIENLem9TzWDje9aNzltmMWBNjqyFK2Ddw2pUO2Ga83in2jlG
CZSI0bkIiWcEGYf6bAVI32tvTKvIYqgOkmb19lyHLu4aIFJshJeBR9NY3Y81ltKBK+zsGPJxMHvj
qTaLi+GO907ZlPsg9d2nFX195EK3ve/cBLthTFMAFxkSYnJM7DU9lbb8TBiDtSNLfdyNjvoGM5Rg
nmn8YPhanowq+Q7NIj2lq5dElTU2tzWKxl3hIojDgzh8WFnf7pKsv1mGNt4Xc2edyVsJtxYW0U3h
uwnzoCS7d4jJvsN+N6kNMe1nLw/OhkQykBVEPUcNwXcnxzaLrW0sWKfMxI1K4qrwDhXFj6RZsTkL
V9s8e0dtQqe6qMrPyI8ywps8TZq73svnvZdyw7Y5SevEUC+7MYR7SbvGXMqaED/g9jyWPgL4ZhAB
6in0dDjVuC0rKz+kJux11Irmzexm4RGtwidRxiGqe7+/tapQFDubY/+9b+bZQ/YVgnFjvjMzmimA
V9tNBrTDmvH2x1h3ekxdlW2Op2QOibwklhKlVewh9oj77wLhFjrFhHceL/BgP6W85lJ7GRhyeO0F
rJUVWYPs9wkmE8aikil1GCxfA+gv0SwglBPXNMEElfItpJT2wUR76oCvHEuS76GFApeRbvzJESzA
RftEdYbDbXSFf2p4vppbxUMkjRgl233UcF/dOUXPeHSN112N7veEoKrfijTlrup3aPBbIsa4AtE3
uWdWdcvnlZkqpHrsrkEPhrLYismo8Qx663tTmO7JVuX63ORNTZhcHx6X1Q1P5Rirx0yKdTvFY3uW
ZePQCxakWnlyioo5kXiohfPk946kOCCdIkq6uUQbEuxbYyp3hqYbzGwGtwSR5K++B/8/MNW8d2I1
RURxGPs2ZVMzJlB2LYRwPcr0U5YJ/I/ONG0TI2EfEiTWoci44j1RE0g2LfGOKEHnrg5rh7EP4/hS
z+WtdlVnzRMrIkzGDO5bPcN3GOaneqofXgf8znXYX+i5P7l1Uo+UrVOTlqwFstTrbgq9KxivawNy
gVgh2HqbwK6DxQKjR/PXpixJT3L8ylu2Zm5Op7Vtw01TGt2BrtOljR4z2Ap6veEMCVhMkXvQCggJ
XAmfrKzEfQsn0zzOqSTLzSRgO4+MhT2rnrh9q3MLAVkx67qgaZ8WQgy3XsukahdMZXZjMHeVUaz8
3OfyK9NTJ6buNmx7BrOsQhlbo/HJjksVIDrLs9p9UDbCO3bkzTe7wUaBHV1JfW7wCOgSKc8F7yEN
tMhRcN2GNtwFMsGGjwC/OcPX2WZbZ8qeF07DU/hHVRQ4U5QRXxpM99wDkDpu/dgkliFxtTMhBXjc
Ap0jqSszLkbdNHzdTKT7EQFOsE1MpEslRV66ZebNNKsZ12aX6o2LtfJ2ViNV4c/iq81s6zknEuqD
NVYebG035ftZUFrZpipl7yhDvU+LbCnLdMFY7ezJkds8tYsTSJ/qtujW9eiYPdiSGs0zY1Y2XmXD
Omubuj0vd0DTxqVC3PeSMd1/SEoqjQpC7X2yXj9F2L4Kw6MsjdtWP5RhYPxg7hvAX/ApT5gJWo88
BqsP9A31tDUSb+KtDQ7GYywf640ZLzWIGYfUMhgPZ/hfIqs1ggo7ZqcODHTUDQnEfH9mk9sk4V1e
U2y94U4kK03p8jf06jd/WIoTEjwzEgmb8aBc1I9ANQTxrHENQSUL8cbN6HkVARtwFZjinaQdtk9/
3UT8myEASG5YUlp8EuAH/kMPgTdW1kliDKgG7fYchzwMKYf9atOyiX2CZkB5L9pgS/hb87VXXbCt
5oqDPQ7u3zU0f4y6pYX5+UmQwOB9Itjj9+OQsUY8gqVlODoZlf/GW0f3wfcGe5ew4jsT64GfOOTI
goJdHv2kLnd574ojNr2vCRLvi1GJ9tyLiTS0uWlfx9FxHqbMXj7PVNz7vzlwfxTs6A+rA4cBgrmh
xwzn9x828APpT4bojwjWIV70GPZUw41mEt73YBChuOVVxAVmTVzxcuiDrcl7SkMXanL9qJt9VHV/
Qwe7tpy/H2eRRQojUH8o/98MS8eWayRL+mNZkoi2IT8+3vbB2N6uM5r8rhvTLY/mdacEygBkCFRQ
+Cayg5/q29SZ5CWfnfZ8jXCDzFx/NFnhPwWEB+7CoV2PsdHVaFO1ZPivDyfkvz81s76AUGVCxAqF
5/+RU+ViAWkK1M3HpeWdpvysQSZbhmpfQzrhWJJHFzLS/gGwi2VPILBeWPZ7kDdfZnb2u4xlzc5w
52Q7NiUWkM523qamqe7Ae8sb0yzFV9uR6XLXJE013XRpGuDWtOTWdDDoZXgdDyWPkiP2E/fBtFiA
dktJvVqU4S0FJE7XRagbJ6Wa79px3tb6CQON2bhMSed9MjBXwWVKTDeyK8cxMD3wjPXQ35/6uYbc
OPIAw4xHzU6zTF+SSP7QCj60AhVMZtXPWn2p1vaJUb1+poS6bJcU9CFWTtLyMu+Tg210h++luZeM
sG/zEQfuBKlpk0zp9KI5cGisXbv42gkkUOeBwLzpto3nhIOUwRAh43JYdm4CQ5vNMMIi4yhEPrLu
dm3k7M5W46Xtlzp22AG2SMNOvoc88yQpabbxqv9DTEEfb80eQusmzjwrIIKZivsmNEkSI5CU5Z4z
U9N3ZppX4C20/CWpQrbMPITZay+U8j7ApchAermhnTaPdN88YgOn/0JuMwSEynI3PXGeHXsj3JhL
R+MWpE7zTeWj3HfZkB3GierKlDNXJGbXYZtW3vgyZMVXH93bBgYSuetzQWpIpzSaRR+7UMIMOa+r
5qm6qXHpclucLF4cT1KgR0L5yUMvcIfiNADmeEf+U787yqI2tAsSjLlt5V4gT3qkEw1uFfrsiLii
eesVVf+lAqT0ZVksgTCMp9Gge7sqDYtNCpJlJl2gWDCkF4iGrTUpT12f07VUviAcLfOfStGNLyxy
bXBWdv3u9hCgWU2om8aie0bBvfIGGEjF/GLnDJTatmjucXb73MEOT5MhrlA0BwOdUew4g4/ceuUe
6aFhkK9o8X8O5tp+r7WIKyhXeFN0h5GbOeuxSnkntk3LVM4G6BUtoX6FplC/9y77lQh3dPs6K6Qk
1syYpW9gNSdWQ54weSC3Hllnh44X6AFlg7upg2p6QedIez+TKBfoCVAY0G6WkvmQn9EmB+QO/0DF
kay7LFibN+mVj9OCewSrOu226SbAbB04VHPqITjgh1aGLpz1p14cjf0JspoLoybY+FahCTlZ+lZd
9PPdJLh3C+ii+eq2y7hfOnaWUW7O9g69GZMR3byS8UMDny5O+2RWHWemzilFru/ipkq0DSGxiVYS
uDB10ctcR2CbZ7DKtyt8dbMmuEuXiena9TK0F0YwXN6teVxGQ905CRMP0av26TrxqQSXTzkTheVZ
TE7aki64YMl9LBwKKmjWwe0Yozi8jgeMxOAwOC2dLQNHDr0e5K1ZoPayYSA0p+mPLgCLtHK7VZtF
JRQjiM2KTZAwvTKbRV7axllKRNUSSjqblc1YY3NvdUhfWg2c4mQ2CwhifCPTC1H+ET1J1U9mxjPb
Fkb9iTThU40wI8KcSxAPvDXvqlJb6JbSfbBZF0O5NE28Et7UgzFCWsozTLavq3AYlLnD3H5PciYu
oJHU5wosbxTbXXEy9HAF8hOPNTp6TPR6UqNpCjpuowJts2b8pBLq+L5decQJi19/nd9cX5ILK0qG
K8gu0d79apqrLpd9g9NXlBRLbW/K/c9LE/rKvnEYDVVkoF5Mq6hum9rWInz0lBAx2tfaYoYGKYGZ
2qhr5ZlYz4fJodPCiIyCrDPs/qMuwvrrklDsdGYb3s4+z9l6TjmEqQvN0qwEJ0SSartjT8Iohzjc
Iyvs8FZfz22nH8N9XPcgFgsmkmHmU/PKjr/OS1TdZIKCL9VTb+oS/RagQftqBVwSzjr2H2OLZxv9
SvLgY2OEE6evH+nQAPAkigqPrxPr6de1vA0Int4nspKXcp6YIkGw2nr4np6v7wZrYASs1cIPSLj0
3Ikh6mS4zoN/zeoi8Da4bUPKkFZJ+xlt17TRCY0bBH/AsmiHN6mXW8+NJ3pMJ5zIkAHxSRVmdbuK
sbp1bYpYdJb1LqU8fOv7uYOlTg7BtpzxXtkghl7UTJncSOZzZl3Yz1AfedjyHHutkQm8gVLG0R/z
2L+OBKeBoWVg445OqnTG2E752fM0aTa0OXKvGZn7tl4g9Q00O1ch6SAEU1Dka8SLm1P9tSDFdjPM
zIwFuq+jgzD2JDxy2W2Gyzte9lw818fsghvzwOQIJGDtJF/o6hWYKbvU/QR2vzOSE4B3DG0+I47A
o73OjCxQgHIwyQAGAsV9JKEXfTG9qaHHE1xrBgHgy8y8zC6WMjtVjtueZ1RZ775+VAqTgwKJXj7g
YEFH6WUuUy9Ib6INeT+kjEy4Jzum09UAGuAqdRWtP/6KLGo5DHx0YGySGzcLaUIADTTfCA6i5Ggx
UZzyipssI3n4AUbh12lyOWqwUMXJDlJulUlyDMhAoRua5vaVqiR3onGBCxCx/wypW0Y3uwdBwEN2
hj/yUtcxFaSa1HYaOeEqkOudtBmpX//1emOqkiBlwsXG7rs7804FS+6cqnVYHhfbIHI0zVFOzzU3
dEZVmfhaqIxoInlwGp84YYI117vGW+nIZl/tl17+GEmM94Cy0MBeB8WaOuXYdKazrgLUgp5xC89u
PDBI4BtD/y/y+TgGzhuIGRIF9CZmYKCyG13ti5Tge85DjNDwWq7+z9X+N04MBNomHeJ/dmLcZT0y
qz5rmux3+Zg//96/AP4goS12Zpg0XPi3/Mh/AvytX9gP/gy6/L89JSvLf+4lzV8IzvRBCrHw0jb2
/8rFDmf3j00HYk9U9PRLgkhM9oW/b+JIl2nx7vXyVGJPuvMTSgSe/6jn4VbAgiC8+zi0eklmWwPP
BYvnJBI7vXYCfKg+Y9Jmp1XzAmaNJj1egaGFHW4jY5tHR8ZNCuaneVvxWJBejo+LoMA489W4q2BC
8poDzRn6lMB8SgYgKgXbd3/dTjAbQfHcZvQmXSqAU+SO8C6toXzGfTwMcDUsj9d5/HUJwowxPgNQ
pBoBuszNKh0aC3gdzbsgBXjPapb7nhbrpEYgQpGXOkbVIPNukrH7RPD2aJyDJZ2tSIGZ9D+mRCTe
fg59w34xpzjJdiXBGxCdZGq4b6kZKiDXvD6G9KYehAywf5dtMz+2NuZs4InBnNyvoYEarpbKSi5g
RL09k5KyBYaXlGawt/tpMLewZoR7shz9JxNqJP916WQDvQYEKNYQyQPSU2mHxAVCO1DaOQB0uWG0
byU6ENeLsedEbZV8KxHAPUy+qnc15UEGK0O1mBqTNnhdkdIauwqB6Y7JBaNrb8UgBwSRZoznVt5O
936Qm/1Gmok4Fp6wnlgFkkYTx9NrVzzBOS4OZVfqeV9QHIJw33QTqMeJIMGbrpz3rdM2kOqkzQXT
+MykxqzeGArz+eQpLDGNK18R5cnIh+u7Ee7IMDCT7q9GteSXgI4MR9zSbvGowSGlPDwNdMhvjO5k
RNVXbzO/q04ZzMcz9v0jTpnikpJs+jQtQwWwDfgm+s2WTdrsnQkFPi2heqaqIq7KCMP+G07O+FLS
3mwXXpUnmXjlzpyH8gb+Zs/Gj4zkdM2Kz/VEDdYaVnrAVRB+9xg3o/eKu/wRZ0L7nkxE2OEnVCYy
/gAD3JBbxpkGgr+lkAo/IYpXh5lFyYuwi+fcaOw3j8FBsqHv/p7ZnvXi4YvFxCCcPeM+tE+YByKv
XeiHxPxrHANdXDHC78Kmxk45pcnw3q1gUNesO5I+40SymW8mJ3UfcCAUezHhDqSBipHPJI48YY7x
7pjCW2+LPTI49iuWAvYM2yaXFIQOmJgR2+RzP9ZIafH0HqUoBRxftdxjpSbJOmncp6ZJrXvay/wV
jWD+xhktDssyihvACMURZwy99+ogmEwGL97EmFYBvYn1ESj7dAusgWSZjHqdAKjAv6h8QMtnoHPc
G2yJ7wLViSdMRPh8Ufmax2LpYiMCMpGdK8aLD8gq+9upE9mXBV/sFAk1m3eACTJAV7J9HuU4f0Kt
2pwFrM2dwab7Dc1n/tJN3nAzuDUMomXEeGWu/gphuEzLR9cEaN6suCqH1Uy2Zh4G+66d3B/u1LUH
KCLqy5JTUiYhtFHZlHS/8R0FAb37mJowb9wFs0FyssMGMp6pNnFInKl0xo+xmlFJyao4mskCR9XF
hWlBozl0WeXvbaBDCAO89htDsfHGhGG6Lwg/23iVMz/ltcsAXwYKpMYonmI1q1cyUwjZja3piQMS
P0BwhfXmKwu641xuuU8GsLVLzpbDyQ8gJ4nxLMdafm4yvCycdu4WA8xN6MvmgwnvcFgZqgIaiU28
c96CM6vshkeW65W9mUqld9pTSgPi2j9WOw0NmqJ45FImERXF1DMN1XSXxuVjg72D+GM7eUVLUxxY
obR7ZkHGFFEGmndeJiGhwmu6N6DqPqllIkwBEEN4W6O+PGD7eCjasWHIzY16HscEsS6dbAkkf1hO
mbSSc1MzKkkCT2PZRHU3QrzALMijpiqqG8Mj1daG2PHJUzgbNuZgQGhuPQIg83mBSmRoy9RITt2R
1Ir2m/T83YLP7sy7BJN8W9tfcxrgU9G7xaF1suzZwvB2SfyBUOdBLcAfWwpLuJ3t576C/Lfg5wDm
1BjvTT2avNGs+VJkIEsj7h7/tsLp/8FwJFeY8wnFrSp3PhtJOR0Qq0/3E/m45IPa1Z7+v32ZXbd/
XDTAk+niehDkmj/xZsMNpWmfwVD5P1RGNB86tx4jUJh8zHLJdZkeRuRC7+c6GHEA9AjrLaCiRq35
oqFGjQaWhDqKUHt6J+vGKjaTPQs6pZXgeAAs7Uus0aW1hpgGV56pq9GmlWO1+z6c2i9BgoRy59RJ
+U0kSXCoNBh11IjUKcB/XYDZOKXwU4E+0XbRF/A+KZyhuAf9FT7kcPrupKavjkFfE5drDHfxYHiw
waV7Pxf+FBlTNX4hw8uL7CvKtUfugGREE16bpA9uV019NcVYjFE4ZryuQ42FLebBeE5T13trs5pH
z5Ufy+YcliwP7QYZokbMMuup6ekqcZ+ZRJeOFVU67G1ggrkG1PqA6/Q1obm1gMlaljNpTcynH7xL
Dbg1M/GOfam+M5LK/RRoDq5lLuJ2hhDDY1DZj0oTBxiq3+kTeG4LYR3WYdxMqsq0dMS+GxHLnxIb
y1KXVvVjndjis6/JvChJi31LfvDBuIJ7QxC+gcfLscAXvzVqGPzY5fsnNtLOd/pT8L/W0KxbwMrh
J/yBzb5qexuwfGc9u1d4cAm37VFekcL2tIRPheYMo1eqN7MpboMrhBivHVF0pgWYDddFONjBzsqM
9td0zHBJGAqWcaypxr6RN5tek46rWPWPzVo0j1I17ZENk31c2G1v6EqMzXwFJsc031+oBeznRYS5
ivTq9kdQGuNbqXnLsWxewUoTJZHjOrCZ6vH9TEgz1Cn90b5im/MhT2kBYTl7V6yz7+BZ4aVNoHjW
dFhJes2AtoFBYxCZb5QMaEUTaP6lZkbH1KZ7OGjlzXhFSs9B5+dbcUVNLzyE70UytpiROhjE6EKm
WcOpY82p5n1X7SfNri4GWjEjs/yjTZf84Gv2IRMtcNc64mKDdIMCBBr2SGQJiVESOYNvIUk5uQWg
AK7s4pEWDpp2dyVr+zjpdjgh1U4acr54IBqieRXzyTNV9TDQZXKfCJiBCRFcHxS+xFM60j5IxA53
ZI1STBP6AOobA9D8aTKL5LMp6+KzY1MDOhBsscqwmnto5BDerNKjWknc+IQsAJd+YuYsW1DZYdgL
pviUjVO3bheNIs+HEFdGNlnZSIlJwn155ZaLf1DM5QDUo4lYZd3GE8sZ7FUdILi0xdIPxN1xOnVP
rIC1DWWGbStpwaVXsJUSCv/X1Qtucsd7TjRcnUjX+ypzLb6lcy6lb31F8GdHSDiLDVABtCF+6b1i
x7QBO/tYVOaU7DkNdG/E+o7D7htozKcA+lIEMNDbFhoD37cMiuoBNLwpDGcjUYQtGhsPq7HEm5V8
5rSIPYI/ZxP24bgV+Fcjo8gYXWXiDuXIG8toVqgTeHqSsIqt1Mj6RsPrc42xL0qGG4FG29e+U52T
FNx9NQb7FCfOGRXhQ6oc+0Vc6fjBAiif8LFub6Ef3awaox9LgPqrRuvXMPZ9DdvHLIUBD8fcAVxQ
w6w+OIQazr9oTH+jgf0ow+S70fs7W8P8S7BXx8aI1dnVqP9UQ/+nBPw/Vjxecz2RAFkDAlj1w7pp
ep0VgJcqgpiY3Fc6SSCUuXpwTb5cTsxAtg4lfULTDRuvYVT9m6713yhI/6QL1/A0gbASF4AX0B/+
vjFMY0cV2RhkpxwnDCXcggarAwjNwpjNyifHrNrvDbVUxSubkcpf//I/ORD45Qg7EeQGMAasP64W
16zqPLU22claUN2tecdkKSvSB1RN8vLXv+pPSlmXfgaKuqW73wDR/e+/J2rz3FtSRlV6EwKuHN0T
QyaV1L/+9e+57pF/t5nkFzkwFmj6kVd6f5Tkylopp5N+coL6rfZpgJfDG68KuGxgZCqRcU1hamac
9PK98fGp8lRhcGnEqW6u45RP99cf6c+n2AfR51i+b+lgHP8PvT/Q/SAd6DIQwkGvvC7vRT7TQTtF
qKwtjsvu+zJOnGcLxeX1d/9vfvQ38yNMFgHH+T/Pj07Vx5/CH3/+nX/OjpxfyCUOhO+Ab+Dm5N75
x+goCH5hdcwiHid2gAL+N0p3x/rFd3WevI+ywPG4q/81UfJ/QTePLt0TNPK26/9XEyXHQbjf/PY6
RxJgaUdH6Go3CfL6399Qo81zbE0XPFgC25jAJ/vu5nGcQK4ybYJFeC2wCezVuulHvcGQCbGNXtqV
dyvMpGVjWZXcxWY2ffijVT6s8VJ9Dc1c4RUPJUIr/la5Xep42JfVWn0t3ZidI5nXD102e4T+0j3e
rVYRgPbLy6Tc9WHhHTIv+OR3srh0XNAP5vRe1l0XobGQOFHN7q1mwWts1qmoVt7TzfLeF0O5RBm+
pzUyRALnbgkrsURiYEa2a7xWfksNiRZadHperuwuRrGmmC4soKDgFobjXaKWmFeWiY8GzgZI/h1q
El9sOkop6tQgF4eW7UUaYVdPb0XuT8FOsPf3QbExhdlQXtTfmx6tUc3+8h67M0trgW4rCfv5e4DT
7w0cOy/KKUhYqsyyfVJNnrzbVHIkLtiadz4i0SyJkIW3sCHVa74HhVc/ukLVYTQHCx5AxX7uUCyZ
vA9EuTw5Bb16owYkPvXJ92dsrbgGN5TyXYSL9jDbmf9otT1FUi5KZM9w/8VSBo+eazWneMiHTzTt
/ZYZab9zZiVYUEPFiioUwWd3AOKQKyIReH9m8YnYpvY8AbHQETrgMqPMbf3bwCxtXiuGKl4E7P9P
oyMBK47WTIqznKzXzJfxK+zl5dTMbrvTaQW382rn0VBlZDyvykEDj3FwTazxS6GL240blt3tHHft
TRoE0w+EuSvkFTUQ1NMXjt5/VcWuacMqR90TtohW4JXdFcaCJzz0dP4OBv5dghvVPSRwpsAl5XP/
Nc8Lah6SMGmNZCuSxyoIK+vI7ZJdgDKILzbZOMw74OlFwvQZNDZ2vh/b1Lmx7JwFTjrW6dEQKOoi
VTdbe5ja46ys6UJwKa1cmS9vCF+7szDL8Ne5m/1u7xGq50SWYJm/Y9gUXsLcW+dNP5BQ9UrakveY
gq6Q0RTE0Edx38vvDpxEZOypLXfwBEpUmQN1bWlVz5xH+ZkYj/TRX/L+rrdUevY7ewp3Vj23WAsq
mDAeq1Yqjrx+DkRrPiQE/NHH4Ay9terEuWspstl/oVy6Z6NfZz2jUO7y1wU1Kwr7IiGpjsOzoH1p
zqjmTP6nRjE4kBUYTir3Ln0dLmZxW5nmUhEE0xsDs6iZ0ieeVvZJap6EOqdumh/b2Xu0gpzdiEOm
DdO8BNFOR5QK+WrTrieE7C2OQwVIG8DJ1h+dkKlmY9fAJXr30zi6IxuuzCJgyiEWI60y895pygWW
qZce8Km4ESLtYoNIPtmFoFN2tOpcitwvl7hfYKRn01R8XuJZlLAlBjN/9DNWT+HWadbR/OSs/VxS
LaHTc+9tRHHHeexeHKzGQLwCJtCs1OaT6KYz0FHvDhlhd8AOTWu4FOuB+l49tTgHToge2ogGKzkh
ES+e5k50lwIwIJkQoNBiERY7v+FECgzqZYzg0mrTezQL0ViCTjCH7JYU7mbO+EnCaImkiUk8zxhH
xrDU3dw457kdgcYwIyLYENh6xrxZ2t55wTbvnOK+qzcWh2Xvh0H/kJnOWwhraUuTE6JWnoy7fLUI
D9JPazWaXyraVwjZYAal+uj66YZIpWITDyZcfAYsGyuU5h4+0GdS1qoInsZL4Cv/VAbNd5cztlsy
+2IqSOkx+PJEdA/enOePQ1u9koyG1V7d+Jky96VZf0JzWUbl4g90vug0zFlOEL8L0rlH0ItHP7Xk
RoF7isapb30oSt5dm1n9uRNQMvI42aswmA62mJyt1TPwiRwMVFs/lOmZQSYB3fXcrG+wavu7cJmd
vcdCgIm+c+Nxtm/NpINWSSLMxWQPdzDA1B0cDZkbVL3eK7Cj5JvXzD6DzG2eWqXCi4DHkW7hFBVP
0ljmBy/sPvw6BYKQJdbNWobtzugBp8DKXOA2TVWLHSXg8nv2zS7Zsjuqt+3iYj3I+nILUVvdM5hh
U4Lq6fOqA+LZZvf3aN6e3I45hxCSPnWa+vuyk+WmK4vy01TE8ZNrx07kjGwwXIbLaDSmmzCGpss2
NX0vlvg97c32yW78+dFewuUG46u4eAzdP40z3dAgGK37JbqLkUsnN8wvbp+2hFLwjzRf4k3o8Ult
6X+fl6kHeBf6G/YOai/UGu5HJCA/dHLX/Trv+nEdGbQ4guH62Dv3PGOMW7zxvk3qQ9le6ElJwPUr
eQO4RtAL280hXPr0u1MA7WFI1PcbX44XLsLiPsRq8Ji7MWuSirlf5q09M1jz0XcQcw1s2U/lKsRj
gcF6a4yqeXBn6yuTX2/XWob8VIbwR93Bt78MtcNcbIYzxZWRSlRPk6kVOH61xyPTGRGNygHhD2rl
yQvPbj+rYxVky8kbeEUucvVORoHS9Gcn9L86+W/qZFSlWiD5n+vk+7ob0v+3ee/IS/l9Vvo//uq/
jKF42D0c1Dg5odTpBu+f9bLzi7AtD7/oz5L4t9w74HYBlWxAnKewr3C7/9vAil/oiSlxbRylJo7z
/8oZ6pt/6nVRcQlSwml5iYUSvpbZ/oZ751Mw8sroc9Qt2mrNw5JF1donWrAxdeFCuhXWPfwFfuqd
YluhD6lslA4Megln2Nizly97Su1S7mq3TtqjUdTW3EXNVJUEDKWi/ygz9FroHBxcF+DRardwToOj
AyqUjTC7QN5yAsYJZm3OC3hKsmC6Ua5oY0IUm2+V1qk0JHt1uwkGRxPNFeIzKyVakyUb9v6wBElZ
VwmY5rG2g+Zgo93qkAZpJ/8kYmb9vLfUo90O4csoLH7x3Jg0mkMfLJcrNK3MrOWnIhEIL8Iu0Sx+
B/aCoFbWul0dnEl07j/IibGeC21kgtdaGRsWM7jjG8h8j4p0KXBcY8jXaEKnY+psJ93RpF15Zhfv
vvv2sjzWtTEexZQKnCPwsSqBtb8XZk00TNlb94mt4yjpvkG8eQU/um0zeAF+mPf9oQnX/gNdGEeg
chiJEqoFXCtutaRVdPwxHOH1Dcw8910l/D38H3wA18JEF80Fv82kkXjOY0ol6nick5EXLnxrR/I7
AwmsoMAdGUdh4eJBGJntwq3Jypsq9dN7gfnmlomfFaHKW+7yOJtOog7lqcrgpTNP1cfTW2KNl1sA
Lmy5rvkvP08o2ACo8UkGks4e9RkGEA/k0Fz7/tXD8rnczgwlLFJI7bzcslKQ2ZNRQgSNapXzUxh+
8s+gLwC8uTDLs82ca0ssbR5b+1k5KI58w0+yQzuU7nRsyBA3v3QeNpp9Ua5GzQxw/ZHGo/bQT1X4
ghL0QpXg7hX7U+IiyUN+We0+f2KPHzrsHlpj01glRnyHC1Dv5blqqYb3cnHGeM/Wnp+0xpobhXKb
z5YubvgyaOAxMUH8O+wdrgYm0pzZkKZN7EipF6fAsbD4F74Pzo4dBBefYePOjCebW8+fcYgwwZmT
HTNsi0yJlpvQpzadsB8ESFB/gttk3jAzrHIGpRsZFuAFJy5RL7K4LW/rBtjC0c/pSg2EgLDUcCgt
+2wdYeqVMl4uwtQ6y2ouuWJiC73bsjj8yoq9DdZafZ2oEKHqqE9RIAZxIqcL3aoFq2kzQP4/IHAO
dwwx4YZNVOqNYzVvMFXil+slnBk+x1eCnIMfb93n+iKNvWm5zGLkkMx2oh4X9pWP5WrX6LlzTDpX
hqVgUcItidFCbJoi4IIZGXXf/H/2zmtJbiPd1q+yY9+DAW92nHMuqlC2vSd5g6BpwpvMRMI9/fnQ
lGZIakbaup+JGCONuqtYBSR+s9a3qsbnb7/dErg2c+ytMx/ezF7hgEYB4IaViw8LbJKj8DoMML7G
9OkSxfVs4CNiuQsQqd2Qk4XgU4J832DuBAlpgz2rMm8cNmNe88cxEU7lauILFYC/uR9QObJCcrjJ
Cb7n80lWfuIALvgwmwsnCCY95xRAhATnVUWXi1gFnH0+8xvazqIWrtgLhlsdqMy5ReNA52lINXOe
pku0hjIHR9KUKEwrZIsIZo3YQcElmc2X/HmdSYK0WdSss13ETcEiXaID3aC+mO5rGy3k/aym7uqN
MpjPiK6cmXuZFF/ke00J9BKtK7/njYFYlmtGDcLPR9PEVNp7neYTBDxy33Gh5xub3faHEivcMUKY
eSD9x34MHK55v1wpjWFWyOVBRZHnorJFtO3QcVxOJQGwCBxsvigkf9ZjYi5QVtI2YGHtgNDJznWC
/KzAPn3Qrg1Achj5lqo8WbEeNkczuYRcUxjBucBnH+nYViogIOYYcYfTvlmPQs8oNz2203Epa6CH
FOFcL5aC4vImpx7JaITy5ANAyVc4Z11bvJ+i7tJkN0TrlRNYmOjPbiH59XaaqK8g//JDnnlc3axW
HyHfRs+SdUJx4XZaHrUVgAl9u+Zd2+WHzJ4/89ZmJ+bwbfqIE/IhevY81jirg5WXGEZL9HegCIBI
msxsKCxVH8ZV5qzXYzQDiuxEGD0jQ+CL/H6kFcrK65hyl0uJ1C+pT0WohLGhmwWU3VmGdev63F04
08gV1CMfLxghwhD4e/UQus8j1DzkIMKT2f7tZG3bDDbMiCn32cqdpnkeCXUsX+Dac05U7npKWQM6
XnelfUYrwB2Jan1nZdpGwtx8bbIpOsmuWx8GLPJ4OCM76ngaLNb1uHgcZBX1g96Gbdgha89QyqB0
nLP5yPHjIMS3Uk0JsQYdtBYK1iW6qBtFP2gHWOH5SPKouluK6rUw8bSEW9Zi6TOPUnlEG13zFTXm
Ss5ZifQt96SMM46YdmOMtldsHSH9r21TP7epJc9RMmmTNLZwhKJLlMcjjhzkJ+uDSK2wXYiF3QXP
mPDWIgIq4d4FyyuFk2+EZfXXngm0V2mI+0yusqc8EDB9wfN+FFidDLsVl2oF/8p+JYijXSEL7ztY
qYexpDLdXZAjJuvk1lwhTFHUvzQMuuCKApP1g+gWAfSmgN6UvHGcZr/qDJ4TLWop1PJtzalacIe7
vo+zy9R23JldjTrWJo6FKCgvRZPjFlt00/XRsgRa5tztAKG7JQg24qUiIrlR2+tpPHsFocgkMI74
Pu2my+b97M9VQOqhkUvSKPXavwYZ2b+Ou9yEUx+ccT7wmMPID7DNgPRbj9aTaw2sotk43eRLGZ6J
1eDqJdEcmVrY7lI8PnT1HRjvogz0hZwGOP4YR5yNMrzpU+W2Ber++sktAlGRFqbcO1Fm6GN6Wks0
1TLahzAbv+Feiz4Tko0BYmR+t6xqXOGRkBfKGTwbS9wjQI8hnqe+3tGeTxlK/ILe2lHFVSizgmAp
U/tfiz5s9oseichE3o3nenyKsKXtS4RahyAZP0JXXpFFwWe2iDPkubmJrUrYe6cMsJ72nrxTbBco
fxp/50319KXQCKOLAEDzSOsd5tlyh6ANz0Gga/xPhntI4FhcdlFOBqJQjyLSeJGlT2W0U7VoSXFO
OKIIBN+iw+12KXXDWddYwG2gzqgLW3UqI+1etg5rfT60BgiVwLwPdHozCRHi6V1I4eTE2nCFlLfM
gojDwRpOHMQND4GZkm9o0F8b/qmSznyX0po6RMscbUPJQ7g+IZy5G1jFRvqIpJKNZj4bH1SCsK3o
ZHS1FCsTlbA9NGvmPeGQkPZgxz3ZKIUv57pj4mOEAT8HIM3/3A8gXOLEtpdzPzWCDWPf4lRjFYjm
pyaiocAw/8jUmaHH6BjXJoJBEBpWgArC3ZPON+8LEgpOIxuBT0ZZvyfhmKbWCrA5D1Iq6IRcNpAf
8V8ywdAHE//P1gtLOKJVDnee3fchSbP+RLTE1y5L3Z2NZpCxkLkaLhrrNBfS+ZRIE+s8Sv/pPRXx
jupaUgnmZhPPpVnuSITwHxNgJ9ec/LLe5a2Vb4zcDo6mmpxDnVVzrOx55kurrPEy00YApcXRBUEr
yg8ln13vmffDWFYWS/BKztTiYkE1mCfWtKbE1m51DBY1pF85/NM9REkRL6HVxQnqExwNeKQl+lQn
OfR+RjQsHH3/GCIjezaw/2L58xPbR9pvZbHsejqQDOC9L1tkvtwXudOPz50fVidYOjjLJC7jZemX
Hcow/rII8j3GcfNpTKeQS9ypW9c4595a+HGQ1nn0BQNiepmK+hqmqHoxskhf1DK88okq2vLwSh5q
JvPvo1H5cqPpXfpzKcScvyi/0+apLv2oPxvCWmx95NSK9k7kaDHuCsugckpp3JKbpI9GqtkBxvTk
5W34IcE9J4/gOsZu5vieEcBtPEsuziGAtrwQslK5hFWkJFaM5Hd4piY9nmRCsbd1gSwsfDMXBlAh
6gthYgDZl2hKWQh6ZFtx9diR3HmaGjSTGdVWMyoKER+Tvya6EAvj2bSW6f4N0E0tWm1rgVQXfRn1
2Q8d//9mR03KH429TQMNBQOE2c+tswbdnHd9XhyTNqokfujWmV6W1UPynrEcaHGX+Y6M28arSn8z
riaaP38Df1zqss9zLHKFXLzDvIt1u/xD845Jy2oXu0+P3gTjYZM0+GpiTX6SfU3ESpZSbCbdAf50
BqW1S5aG1ZFKrtOmtx5DU1vXbgtg9+9/LDD8HYTq2CuBYv2y1yW9IWmzwk2PjUHph6oLMPiUt9Sk
A80x0lubykeTTJjFxpD+FdLN+oOknM8Df9j6b0pwy/2FCtXgM0OOBdfDmytaocISM+I/JcK64AvJ
Zg/DD9sL57EMEuNkreV34yJpRNkqOvvG9eeBpCOz7Mmk7dcOuhNpU3xDD0EP06wW9L/9JXqswL0A
BJxpBtavn9cQpbnhGGF1bMA1AcWcJ63w/ZQdRZMXeWLbgHDe+ZMSn2r8qPeiZ1YhMnp5Ygblfd2I
v6B3WX+wVlsAFlnurooBx+Ix/PNlZXjCWDR1A1i8NWLSN/zpHkJM9KwY8ahNaKzt72hj1GK775y6
gf4C9gwyUAsVDnAr1a09GJ/sn39Uzr96Yz6YCeQLkLe8t+/+h+s9GMxO1lJkx85PqVBTvC2reg/6
RDBRFTmqeeiyKnRJyaVsjSenVeUZc9lwr90BET8+nOjZZNjvb5BBUxdb7OwOb7zI1F0o37FuU3Mn
aK42cp31NJHJnW0QDUZpGrC9vcJe0H/93pTm9Tjda7jzHEJzN4GDXenfQ7FMt2sd94k1GNcWNNYS
6EnQ0QH9+cdh/7rrRlANOMDF5IuZw49+pTRmlgGscAiMg5Ph5NkQLtZk51CvrU4z8e45+KPL2Q4H
46GxlzU3os54WzM2iIcJLHzzkDpo6rfego2R7AT+Jx8W/wmpnw3U23jIsVfy4CgLpjSadWx+bFMm
YEDWuiHdpQO4+GWueXXPZuEd++U8cIXQEHx9+8P+ZxL9F5Nox8G6+8N18Qc44eNr07wq9fr6o9/n
t5/6XbOBqWc9Y97UVP8UbETmO8fy0Fcx+Q2ckP/8J5rQf8ctZsLFtE2XE2AdW/9uAXLfQbwDuMD2
DR1IhJbj//2fL9P/pK+oTLksYKv88tf/1ej6ts2bXv3f/+ZA4TD5SbBBiCUaK5dJqI8MJPzlKRog
yTey0WswqZbK6g5DkGBhhbo9Im/vsaoAAeI2GC/7tVKrFdlp1lq9MSQNjqKGVQPOiXA+pCVEb6wV
37TWfv5aBaapr3B5SmdXp/70vp6oteMZU9SnaK0h7bWa1JE3bjlO3V2QBIjqO2pOhzGIlzdp7K8V
KYS0bEvdpRl4AVYKEDW1ZC5Oau9lgrFSE1LaohB579LmM5NW9UlPpFzjet9rFQSxyTJnOxQ55uq1
Ym7mvHokLYwyelDgbDYoWVqCh7U42IOxnAkBpvgGMe9/Tt5K8umtPK9lmgL0nvunkg7ocioW816P
0o4bEBGEMUVXiDNFHNZp+rFCW8LgsRyOS6BhQ+ci2SSFKQ+MwOAU5Sgc1y6i7VpSCJnn732jnDeL
HkjoDSLMnyVy2Km8NdjibwIGnRtrHsNdlSqwQmvnIk2nYf/vmltzcd3LqJjUSavFgFCxWGdADwbI
tKYj8VAs28wolhW03l4xJaNlEqFB+zSO+pGwDSp7Ho6XaVJ7B5eh694WZO8yG17uusFWV0FuJFSz
9qO/dmpzqf2dGskHTIJS3S1lwi+ixd77uiWMq6Pfc9fOT9MCMib9aNa5Ym/mFEdN9sKBIWPyPOBh
3xdF4sPj4by6gm9cXKUe8VvVW9MJH4jIFnDlcY5c40htLPfCt3NwUXSsoefx5Fm7WLrW6DPayfFb
Os7RfjEbxhEi4WHNfePeuehQqsu56J4ybRVPqDrnT4bPDGXTLJ55ZbTlcBEaK1umNum78ojGsQM0
BaOR/jtbO/Fk7cmdtTuvaNMZd9OwQ8cTAOjb8m5qBa4xvNA3NqTkC1fk/rTpKGXkNreMOjhqQ+fz
Xqq1xqP7ZFTATnQ8+4wPirdBwoIgYA/ZIdyiFqAjxqxAtoDGXNWQzYzrzsV5uq1sza6fJFc7Zo5K
XKVV55vJXupbw/COVCglQpJGXEnf/tS+Ya7FG/Ia3c2Ln8tgzfE5JEZoGSf1nZJd9Q6jhM0QjU30
BSCaAKidwNZeBijbStth/QW5ExoaFwx3E/b6yesm51aGOpN6V5XBo5uoYhdJHOA8jaLz2BKysYkS
RUfXZX7HZNOoi3HL4zE9dm5QyiebvIcSlbcJGjCL2da2wZnA1lAZce0VtnnDQcnnXg94vhOU8/6a
V5eYH5ZMgJs0meFcC6YcwQs6TluwXvJm666ZIp18LRKhGDhgmeCE22TY6dydqdsHrlwPXHxEeizN
m4s4YBpoGVBIRMVn0gtm4wiyATCm1xJ/geJCIxcftOSBm0wZm4IxraNnlMOQka2AgofVOYFIVtYz
MW3WtgafsvsV6HxfHuxkGrojtrugiQcjh1MPyi+Jdo1X8pJQRCh66rUqcEh2ZyOmKooVc2SkztnH
K/ZlwtzbjhR1eU2GDWGbrN9xOYSz3fooLQCa9xdMwzyTHHYm62kwBawqQH/cTGsuh7euEUxiIZiM
eHzGQBeS+ZHYdvtCovGWb7JxAi7raDysbsqrJnIJps8j7vuJ+G6vxN6xtbWDRdCys0ODIO3QYj68
bewKNVVkQVlHkHA5ocW5SLougAnQu9inwftyUw05swDdaAtnnG+fQ4ZBntGgs8IpwfmFdnwnGZsY
e7T35gOhHsXOt9ViEW1CT+AbTXMdIIi6DwmpgGMohg8IB+15wyL2Yqbh2VSrPJ0NUHroJdsjnCC6
wgSvlvmLmMVnnlHympIa3yadxRZkC0AQ2xTmA9lMyR5PUPjkIbC/A0+T8HBogFGkgbpp+9DYV8Zs
nofGTL4sLJFvgT/GCrDbiaMzOTJwMd8jdM9jhcr7w0DWUrvpESbAFxPTRYDb7IotdLhh3oU2aZyL
j5ntWGcPt/Y1GUX73mjczYSKr0BJkVkdMkXH3RVzstz6UVHsMB0cVNV0TzC2+9PsD5pKHi2iN9Se
IBxiHLeLMmAuVJBZWVF5RSwRVEFS4IhnU+3FnWQ6P/L6FJYuXnaLhAdki9ltN6d435es3IFoTA8+
f4A9pgpwcqTjZhyNi/seGBJ2mcGLuk9DaPdXVrBYr4O2273XL86utBLr6MPDeQHpBn8natO4Y1Ox
L7BB72SDJ6g0R/GsuQ+vqH7lLdP56DIMLMwkWVNcgh2iESUI4ZqEEEZ0duUfq2X4SOhXfjkTgviS
4LS6Tkjk4Zcon0pgBZ5oQt+3be2Y1wqJdr/NufNvvQKoLNZo+SlcIV3KL2NnWnrcl0wSN24d+qca
h8BdyYL1wirK9vPIMn1Dgou5K+fWPGVm+pLIBnEHC3KKhwC9pTEDUGKTEm5My0C5lpi7keirq6mJ
5gvHUKvXVqYinmA0gQXP0LVNVv9k2EzcY61SxfKXdUREGOVGDeSGbAUOky0rdEJDm9TukduFNlZd
s/zu3CWdaTXyzloOuPqS3PtkTxAiJvZxyyYwC04CKcuIVE8stFnw4DAvTHnkoSdMs0flA0r7DkL7
T33/V/U9NnxGFP9eafLQ6n+jNGG4sf7o70qT8B18UvzWvr/W62vT8LvQxHkHK9NjG/qPUPrfCeSk
MtJG88By2HO9ia//Uebb7yCcm17geb7lIfX+W2W+98bC/rHMR2FieqbLvIz3YTFb/HmmgA2sbCTw
xOM0BFBtoqx0xm3T5NEha0S3x5zlksGVFuFdRCwf6wzyJq9Hf2rjoaIKi6WjWQUmufNCivV8S4hc
8zAoP/mI4wEtASMdHn7sqY6cRMxoIj6ji9wgEAeXXjuhyAUNE/cGMtNN5lDCX4YVMb2l1RqUfQAR
znoRldgJ6G0Lld08Wog5/AwP7VA031RNGjOV/+zuSzhdN5lVTLclLhUckdNg7ExhOGeZzA3BQb6H
jNdwMjs7Uc4A3Ghn/8o2ZNJte5u9vK4d5zwuoXOKJpqU3VTxqDFr3lQs6qR/5VXQ8Em3iaBk60Y5
RIoLjtOA1NXvMoIpoTohOr5vS0JhRu/IkyYKduwW6m85X/gRQdp0iwiUB7K15MnXxffgJJRsN166
hSH3NuGdvbidBzlrNMt7FJLTLZDf7GbURENC/mhveiUB+SEnT73YZUpMxZ0FVKdVXVkJlL1Vvkmu
Yng3lbwv4Xd8kAUVB7JIwC/Txi2mACP/AlonDcPbpGJYs8HUaVpxEiEfiNlBtvsAHycMyOA0EfB4
U1oiukXZR1JSwVPmqPj89kMLAghWC6m2WbZO6YnInbIBVQ+mzfaBFVl4Z7ArvC5KECV4471jbbHu
rxMcjElLNhubEOeMWYs4QB20NyXuNeNhcQk484OCbkXxfGNord0492xPHRcDQDcCJWdPoJv4PC61
+CCRFr10JrXWNlqEB/o29dRXyuxwh1Ks9zchPcDd1FFF47SJHmyZp3cTwiiUvJM0oq03QMBLkHYC
rDU89jCZMX4KqfIpxXhadZ0TpBjMzBTjcNFAvgpEv8Ctm+35kCfauLTZKYwIKIKavTMDf1Y8KPn7
U+aV3ghbqtP3gDu88jJzJpaQoWE5G0v6/lNjze5V9n3c7rzN3sPvg3j/bSqfTm8jeuO3gf3b9H5+
m+SLdahvvM33s7dZf/k292f+ui4BwiAEGiHflgNJK43+3L9tDaq3DYLdKXYHHv+Sm2ZdMtDWGw/w
BdUWtD15SDWJyetSghb6Gk97elm9bSwIxVjXF/b3ZQaoCsrZYF1yeI5J4vHCHsRcVyDJugwx17VI
70DVEks6Puc9TZoRZe0Vog8BWqG/R7efwVbubJ9oQxvKdck19AyYPvWP3N7GI+zC5IAbgz0N7lK8
Cgwcuhj7gmCWxUqHQHHFdqfhPRDCkrP1oTDR8dxP04URmsWJysGL56i5b5fwsicr/lQMltpGYTud
x7zQu2DKq53bZ2t7NR1GwzW+egsnTZVIukUyOEOwy4g8YX90eMLRiDxQXaZxkI4HSlfv2ZJyxoCg
9WaZdXszhua95Tj2BuslHkS1zgpc3OHobLEYMhndswfYqsJrLsymU6/FHFybi518wOVFKt0oqofG
H8KbYmjVFlAJWZuVGm7JMSOrap18jpDiDq6/XOcinA+Vi+87gxK7n62Sxb/BT1klLvBcSjwDoOU+
tAl8NvbON0snr8iiTLadTeoUWbTyIBJ8jIVvmFdSJgiQVRXia2k/R5y2hya3wl2ezMmeqSpNZ+Kp
bWvZ4ri0LaKFYUAqjjTvYq5WsHGQfmxzW8WASlA+BWx1bUzsmwqz9ctYiPGINaF/KqgAuTBG45DK
6ZuWPkGbrI53vYSzNpBr89EpPVTOb9E5fuHWkIJD2zxpvx3Lo1O73kWDem4fRZLZd5eiFul06Z6Z
hOAJNYzgTkPhO+QLjybMieCOPJew7cFfgmv8/xBB2B+QYxeKvCdOWyTPkfC4Zb062TFiy+CyhOJz
05LYuVnwvbzvWIruLYy0mySHT10jbjm0C+D5bkzMl0imBhpMpJYt7L7rJkQ1NYtRHmunDu8c/o8r
RcrtjQrT54CBr4neHTUCPl7/GlS8NSFN70t6galIL6OyDkkQaFgqVH0O6Q75NSAZwUQALkhNFGeP
ogFgqnPtgI7csKOBcGB0DMkDYioOQReUZ4LiYSICrtkIQxvPfWeqF664Boa5HrsLE7OAT3jaHVWx
eU2f38Rhv5oNKy4Dd9ybhBdvJ2rYo83+eJ2AGSeZBMWro9z6laU5Q2SUM8iF+mT0eA76iN2A1Trb
YhZeDOrNemozPdxnURl+nUKd7oiDg6OW2B+NSH/Lmdu9x98JWGFuYF+73hMYMIMVvSq3NiOxzWCx
mFxmkTyl0j1MpCKSzfqFpt47LK1L+HECeM3J5/ewtyKQXa0dB4H8JGrIZYNjnmgnyp207O6VEeSw
KQsD6Tnr0eNgE0i5tXEA7TCTWbcVo6NdqcbyrrH86ybtm8t6YYBRY72mrwRJhpEgkyMEO6terjEE
JTuS377qIiMJI6aUor6AnwoQzBlYNCMri1cascBXw+FaemItZkSInUQC2uApt8uaJP9kl+WjwUyR
oY0waQUDhvZ5GLxKS94z4vuWYHsHWsGu3Qg+NMh6YugpkI9LMzhHNIWXnandTeCID20KrWCJ9Hls
yHIsM/otPAJlHKaDcyymuT45Q3fyZqZYhC085eNcXlZc8+Rw+tbekio62AWjgM4sDiDEcd70EzaV
TMHhXM0YA5BEWo6v6FNcWlNmJmRpkb6BqQXEYA3ivJpJoiYBoUeho+r9pDE/SSP8kqT2e2ZWyQdT
eM4NAmcWvaF3J6ye68r7Utu1dUL1iOkbMt4FyNn2Qgv7NahHoDEWSt5SZLHmLdGHqfEYdgwSlcs0
MhcZSxwAlAcqluDeMuY0znC/7AF/TDd2EyS3MmnPki+9rSRKMvM6mxWm+aDjErXCNJ6zyY6lVVjX
Tlc8TWXn36/jnAOOGE9vArshgY9BAwl6zFYHJChkKMKXncJLg34yVv7y3KOcW4tNYTU3bdATND5G
F3bXfvPy9CjsutpkhnmTjOpmhS1VWQ+DXAWboqs/ygoH/KKmx1Hp287qb2j+r6jWWMv5y8x9z2R0
JsKPGlCn2xk9MFHchK7FnpN7ONgD17ts4HFf+rVo2ENKHDABPExUHMutLfFF/Gex879KnXL8dV//
7xu/7xaD+FPZ9p9+3O1gMFh/8Le2L8IqgKtgXYY6qBFsi5Sk3/o+GG/0cD5eXBtr+WrJ/cd+x43e
mabpAwXG505fhuv298bP9d5FLH1pN0wOLZsV+t/b7/yc0uTSeKwWfhQSNn2mazm/LJPB0XY8oAL7
cjGZfi2HnKSaPonJV9gA7b0i2AQNcR2AIRlCYGAb3A/LB2TRPnEVuXVUQ2dcJjw4dzPepH06k3Yb
tIu6atPmmNEVnkMxEs1NtMRFqxvjQYB2W90AxkVPRtEGvJb/MDDXfyIipW9wCBQGCwGBO1UVYusr
EO/8Pou1g8gxLA4JUdIiwlHEz2xg6B/LPLvynVqe7dVImInkblzEzaRoLfkcGfl01lGojjaNbdE2
qPyz5SbQm8j+yFLxVaPAj3XRqW09SMIinGa+AluV7kb4a0jpvmSGzyO4UsYOzYy1R17M4G3F/TC4
ORiN17wAgSyoZksSECpcvJO8kSXPGNbwELrsHpF7UKMx9TpJ/eLz+rWlsJcKLEg4Qo+z0vl9kEIy
qy0yCbrSjohumlHOd91wTPviRs6RySyrXHY1frUN4hoW5GbH48T0HIT7hoepUk+0spXCOhZcZRai
HgRH9xG5S7s+CQ4MuRm0j5zasIc25I7LrYtGMLYTkwV7YW29bH72emJPhn79Q4AXiXsNHr2aOYak
Z/i7KtSfaxUxT5vqcweI7QK/07x1yIR+y76mjN9TOTexLtHJ5Ww8NzRixyiJzjjgzG1YYvDOl8R4
nh2Uo2gFPSquDvKtnqY9MNQIJlA9n2zkKY9B0S0nBT6bZzvUKjVZ3h7rJ4KwyXTjhqxAjsX0MGkf
cBXDk11kFR+7qXMvyBo4oRattwAsGDgTMbZxUKtljg5INGUGXVXGrizEY6v853BaLgt7JOt38N29
geNzZ5lLRiVVf1q84iO0ffdQkJWCpWEEMRThjhR29Ooix4/7IfJironHSk0bf+SSCGV6F7VFu9dp
Oa96ZsyiaY+O1Vq2rmIabfXeSdiF9XF2mWyXkjgao/xMRTLtpiwkPjYv5qPX0B4vSxNCMOFayJtC
0G107jFbXDJvALJtkaWLuLTke0P1NdmyUxKTdQsmvJ3FwQr5BluAjnu/qCWG0OJJ2n561ZhZvXfC
zxjEzfOUkv7hdb7xWBFhq7Z0W24cVHl+Xw80vY3yTfSka4BUHsnHdXcWg54s75cgdGOllivVy2qP
2XbcMUf2CWhiC+XZZrBrJhg2vW2Yt7kvl525lPUOGUO2Bfpvxxm7JSArhX+yqC+3eRqSSkPAc+8N
9gVNsI4N3BZPNHt8imHixDa61a1PzmnsAVHcmN76qPQK82lOXGCCBqD1egBATCh3sI30ggVmKZuH
0nBm+EDaPFvoXD182j5tCej1bOd3IcFbfe1vdQVNwJmBCPFW9WVAQgL/oHHZtDnMtNK/RtX7OR/8
bFs0yPwGEQAqCAcjDogZuuqwqGAqrYoNEQffaFjCeCKK5NwNy1pv9Q8mgBTETv45XALE/tJbK2+x
w7qDIxqm4WYZK5/sqQlbs4i+6L66z/EqYfu4JdCt35hFbtF6Gq+1u8x7oj0uZB9c5iP/PFzow+gT
x9S4TbOHVwwNHsIgwT3oOzLkBBvLzT+JNmX0EGIPaO3pGAzskdjOGZsx1P2WnLd5Z+eUzxK419ZM
fXk128Fe1/anCLo9PtXCAQWnvIfEztJtHUQ7TW6Vya12mFzxOii018EyJ9eehFZgVpZ1Toj72ReV
PTBNx8Ey92UXj1EdHjPHvAFw/NH31WWRusWJgfxzOFIVBbnfb6vZ8U+arctjFA0v9N6wyrvg1c+Y
/QzJWoinLOUtfRG4vbzuQvuct7LGrdpWGHZI3zblbYUhPU6cLNxiuf9GmoMZQwJG3bjo9uC6Gka/
N5OaMPbsfUmAYq/FSN9zkuhYFQR3OtlHxlPR4+zC3QNEfrH4BYQEQsP2fci6eQp5xWZZHnEB5Leq
9C8Li4fQZDBOK0fGgcDqqr3Unrcxa+9htTnFfi9yGkJ1SiUUgGFwWMzhWFhrQtLja+F/qMrp/Zho
zW4w+Npq8BfwzomOsfvxMDWTsccPhGq2HqKbvhpuzTRgUuG66xsfrzqhkm3v2fCFkvu2WNrd6Of7
SeQjHa8L/j0zXnTUFfSC01cn7yASEi5PnNAiOWtyuZuThEkLqQPnDGvDITU45cYQw5aWRE6Fle3Q
SjvePkVHvCdJ2tlObmcd0qB4GYfcOy1G+Dj36kKVwCJYwn5zjC44V02VrBpiZhcdjYbXBvDG3No8
h926UIdAQKBym+wlWtqYiJ3FaT5XCJ76JzfvE8CeKKnBLTANMRDXb4nsCtvxuUeAF3ArCl8V1UZw
9dXhTeLJCKRWAL5gvcnagjQIhxq8zQdrG3Qs658cjTCQZKt5lrThO0+1nN4lYXJU/OWmIf7n3nHr
wAf0McC6ac7SGVQQbQtyAgNv0xRVbmQwKjqmUPJ7JMl/9ip/sVexHTNCL/cn5fXr+F/HT7jcslz+
pJ367Sd/X6uY77ACIzd0vxNtfqutA/udtxp6IReF33E3/6ytvXeOyc4EhRQbmpWl/M/a2n4HmIZS
HETOunUx/5Z5d1X3/rhSgZnEL0KjhRktZK3yi3LKRZYJXxc0etl4cG0ZOWx4Cj//8KH8C5Eza6M/
vkiEntZDKcZ//VK+92z6O1RbEN+R8tAdqiXOgiHYgiDtd3/+Uj93CiQA8OfBCcsl75oYlX/tFNoa
swIEkYUVUd5v8iovL2zboc5suxqOR94z15cGAU2eS74CqOE/f/k/fJyEL/EmosCyUMWxQvt5Q2VX
4MVGn+EjWPNHG6FHCC/xz19i/RU/fWPrS7Abo7fie4Mx9vNLSKAy8HgssbpyHyfPeVYRyWTaRtlg
LoKr9B+X87/45pw1xPjXl0O/R4Q3MmxyP0wuxB/l4U6KGo5EEXVE7Ar+vawtOqPIqJkcJfW5Gtwn
NxkFW+tU9CbHPWcbjUjEKBxbFg4sxWaYeUVqIWohZ/YERyHCv9EOkdiSmcbUQqmIB5strA7HNhEb
sojsE35F5zOAmkM6qB7iZ8gcVfam/TyrqFvBzBRyJZXQdSY01T6bwFiTwv3MLEJe5n46roq4QGax
K6L60ccK8kLcSUuymARVm5K/5vUELvhsCkjH5pGpUxB1mvhC9tMRrWWoQUOYngA+tCwniI5XujCG
vVPX39ygum9z94u/hHe9RAczuiHNhjl9THk88RKFT4oRv5OEuSUuu0UckLsBhm2s2FPF+CqzSJwC
Iqa62Td4/Ldy59pEH43t6F9Pk7PSUf3kbKfOc0C26rnIqC2ECuhMhuHV8Y3ocWoUWjKrKBgFi/Sx
5zm61bSOZjQw9Ud0tCHtFOVeXiW7wpyyK2RKjMmSjUlS8HjhpaZf7kYWLjNRcnMawasuNNrlNoge
BaKZOAshReNwDRjkFYV50XQoKPbNJKX/5DaB8ZKVg7zBpsfvCafJfmwttGiVzPURHDhRE1L2IIbI
Vr5gVCivWqIMicYhV7Wm1NqIWhS3oiWNgZbF2mG0s/dDXpnPuAnCeB6o9Ywst/UHkFvi/7N3Jstx
I9mafpW2XjfKHDOwuIuOORgcRUqitIExNWCeHHAAjqfvz5PKuimmXWXnvhZVaZSoAMLhOH6Gf7DT
LaCla2sN06c869c9pD57k6AXuss4ZxENzu2YU14m13Sc5UO3NvKeTPMaHR33E0Kb45On3PLUW5l9
Yy9ucKpR+eFsJQ1RY7Mcm9r9lGHuoTdlrsCEhO5y8iAbPoggLY4AJuTNmlrtvQIa5gxK36CujSRT
jD/jQTI2+NQGfor0UwDe3obBcpSxpy6IglLKIuByn4fDIUlwRkMPN0SOyU7R8y2zM//s4zIxrasT
gBnd/NDp8n0BLIUikxaDV+NyheJiuckzMmZ6bYjwJLON+ksuTrboGCfV9MV9aIMXqlcQF2hQtXe1
5txgRyNutrGSVDzA8NcvA7qm24qX5npKCzobaQCWcWHyEzBLbJhDwIpFoTXc9aLnaimjF94XhK+3
5OXJIYEaeLUA5vwUlWMD5TaNj2mSzJelKAraKWreBhBkjsMkcNgrawvkn0BvOFHLFv++eOMG1Xy1
Opl9vUC8OCRFEONP0RbbusTPJwizFzdxP8b2qvGKG8W7nJniyWHiGfJc4Takj3B4kI0KWWk3h1Tm
tajNJAhrrZ417hK8U3Z9ZIMZW4sba+i7h6JPql3Tr18p4IZokwnwqVGSTufEStUeV8uHRavDuLTp
qbBQfG7jbj6u+E2gmhv076VthTXhabZ2XS+p9JzWfQFYi6Mmo8z9sBz6LnWffL+Ltw2c4eYM3Gy4
V1bnvhC3ozPgfioOO2PmM2XYImaKJ+Sjs3SbVOVImptg+dxSCV8TkNazvcRIZTr+J9nOAyi6yNRA
SbutusTZDSK7xjTomHEAbOpJTOMmNfZBFRpYt0MdnavJeU8yLzYMbJptijKqJyNrt64WjaTSim7S
pPyWLDCB137YhwrpCyUw5CoU4M/OAxW2gWMU7QgJwV2ui+UayHV1DmqHjlCUl7t2XufndpndDdkQ
V6bPAJi6CniBUHtbiu/0HaqPNuOCpyRcvQd3LQI0Tik57KoGMoFmB4hraop9gPQs70mwfK1rbd2V
PWpHA47DJcK4H/zMb046Rjh528tKbW0PE9sC5Ut6O311VGvoXeMKNvcIbKzTXT1E1glxyACdi/BL
aLspTUA4Qrs+8YtzVESh6XzYx8bP6710cLwNJ52fnNJz9nYQZyeE/tEZWBSIh9H374LcLk+ZBf45
8kF84y9d6Yzln7LlvU3kotQHfcYiVU8u9qdb9FWgBlkoYD16fbAP5rr+iKm69xk8Y3Yb4OL6cWjc
Hep8M4zHTspbZXfjoayp2kbsQk9eWclNxayR5nn7vYHSh6ulxHcOojngvnY+TwXTmxi8XhhcRrvW
Ds6+1aBe84r/JPl/k+TTVybF+ndS9BduBKZgrXz52v65ff76b35k97YwMCcXwUgfxR/3dwrEv7vn
9Mh9KGw+vIlXYco/DFGQswTp7cJDsqHevdYFdKDH7L/+txv8C0MT3m+8UUiYbRH/o+65SQj/lDAi
i0oFiKZmCELLR3rkTYov6qwTIOqtSzQmPfxLjFkirZ7lhPWzvCpEjYHKpoRUkRXHcBgxNLpGnY2W
LIkQ5MWR/oX2Og6pOIlK96axKH4CWJljhpIzDRjO/OGo4BMsybFENizPr/10nvCmXPnTRJ2SfuVa
74WPZxFWu6miDZxd2+BCNYTlOaLXk0XIt6FKFTX1FbKh0DCBdlW53vQYeIhPTiMTY+U9YpL7WPSr
baNH7qVz+BBli8riuzwf6YXTRwHkGOE8vfUVxOZNpeRq0ZvHFreEJdr20Q/+5n/emr95a5gfGXfP
//m1+fhtGP/Xh1ymYOx+Gj39+Jd/lMZIt0JCgWpJwQRC0AhY/Xh5Igpdn7cAbtq/35AfmEOPghqj
LUZOGMxC0jR8xz9envBfNm8OLEgzmWLI8I9eniD6S+2KjyncOEN9MqTQt3TBVHtz1RRpdh5qdAuw
R/SBiQNMurion+xAm0NmLBGEejfYFkKkKSlYvuS7StjzqcykVeyTRIUHOcbyMYa+AKOmij/kcD+O
8IlNJqNic/5QaagAIcXtUmb+ecAXWx5UoRKgxpY3BxSrfuVvMCYIdlOsodYgbnjqE+8K5pAC6qdT
SeUSpe8ZRTNXmXz61nFQwMueP9hDlTCMSQbcjsaJLv9c6QNqsWKH5716SOfWvhrbBnwgZYUZxVjV
tCVvQMgOWsU1/wQ4kxThdOxa6yFPumLAfxHPLumiW7DOutksgys+0nmaLoUr9BOJjXugk5XdQwbA
5CNezTenkT3gMx/ASrcL6DahPzWbbNb1Y5r5jE5cDPyATue7kJz/Etv5exAuvgHfTzeRp1GAqLCP
6EW7SykgU+QJvPGxxIT6PmltyjoPTNumDWBJILig+MZVZK072BXxJgonSELdhG2S7qsd9wzmehi9
rddSjTgWc6BkcT+qsuxO4M6vQ087R1tldzSmgTc7WniIcZLFbT0fF5umSlfverTkhFxIg2ZvhPYM
YIPxBB2FBuGgi2LT5au9tyaHKVahXSAHQ+PzPHx1vUbOaSzEJyBiPgCClkZ0Mn5IGi2wVZTvNZM5
QIii+Uxxoa9wxwyZc0YZ9AZyY8YzO9Tk03eDR4zbTSHdZcQb+luciZg9ELqzcIN/bnCXqiG4L10S
QIt+y6dEJs4Ds88C99hguUad/NvouCnteb0GuIzk6f06F8PVEoPcLlDvxWp6ATUJagNZQOyiGyt5
sN3xGQZXs0VysDwz2k/SC1PIanpY4rTtX5hKDp9B0gOiAcP2ENSdfynS3n0sAw9Iq9+oa3/A+mQ7
TjVLNne1vAHa93lGFesWvyFr78zim9fUn8N5BiZW+01PBuSpTcUA4w6EGGqftdTRJ3RX1NNqGRDE
lFT7gGTfeH4pVZ+Ep/wCBk7bVKDj5/lzBl9F7GwNAnc/gJCgF16giwttyNlzxCHrwGBKPEz4A21L
kYnrrqczt11snTxMnXM/+/andYg/Cak2UqAhKkNRd6c4yMn9vTDr5RE3BecoqLk+osXzBGf+m3BU
AugOlshe0n87+YDRorusYgKM+F2+LbLAOaXEnHd8Auou7pBBPswvdNDmM56voFrbwMuWrUqH2bkZ
EMJNj1GyyJTGd/epzi3gmpIkklsaDlQwyT1QrnYj8c670ailkLXCqVEiPgI5zc4lHC70MVeoUSeV
2HW8jTASwykVp5l9PnRk4Yto/ZuBacM+dNvsnNWJve+7cd4EoWXt7C6IPtIs0f5mXC+NCC0mv0PG
qV/BNgoc6+AngOxioedD4yFQky5V+UyPSu9qsHUXugkHr6EtYJTaFGJsXrlBRcR/QE7OKFKDqwpm
YxQ8laT8tAiuitJdd61SUDqpx7eTXac38wQmeasKM+OgqXD2cYG4WUDWoFa0y1R1Qcw/3dXVQF6e
p220h/FQH4rugpHXM+jZYNfKwcFDNVn3Pr91qXxYhXbl9jnFGXrJYCx7R+x8xnvhuQymiEgl+wc3
lu4TdFYKTIZzu8zHz2qru1XDS8OyCtGRsvy0Fuh+eEtIi8WzQQXK6TNFVbHJJpUtMLhjeXAAywNi
nm6rNdXfFTrD/G0YHsAJeOju5p06LsnwxaMENVUxJKwsoHME2EGdk1pXW0wd6XFV6jMHC0QhBi4n
LKfxkjCk83UzdvPMuLHOxy+oubno7HrhcE2LIT5Mqf2Y4pVwcq1aXHIRdjSlouJYhYAZsxUdQTTi
NjYH7J4GCbK3jcXgUzbijMcmiG+EHc/BzBw4CCNxCUaUVzixo8PAxORagRy+LE2Y7xenepcEAIXC
IcXlpYspvhOZf4dJCNZS02fc1B2xd7ZROI5dpz/3MeC1TZGW/U4Ykh4dTUDxDqoqvKI3WZfmmOTA
jCzRQdqSNcZMcXP7So99cphVf1nqumeIuwxf/VYu27TuEBipqu56dBE4X5WXneUK0TIe63Pqy699
TANAlfNvdc20Wtja3ivFcWPL7BzJIT0pnKd3dRLdThivjVRwty6K3ptITf7DjKLhQVoDYLvinRKD
9TBnxf3Cul4lC8ROKarbNKzXwxKU4KiWPPUF4iJDAPJgkPiBQxze+BPTTekt+j16DHozK9b1Xa/y
NLhai1EjEoC+ULt3ODlBT+ULo85RuBpoOMJ0WlBDR6vYZ0ncrY91LmLreR6cRWM0F0YrGPQBl6mp
bMIVYVe7YtYejratT/TSHsuS0TachJVUZoAwdzsxpGdb+YC9HZo57UbYsv6mW1pZGwGn4c5pHSvb
dWi4fXQ7tXysW7FchZjHgYdrhmOvLeiNzL0WGEm6nK5oLs6EfqToD3Q+RrpUYt3bNREzKq3gRaPE
TWNYFVeTiJUL7T+s30Wryq9qUaPl7Pp72vzzQTtR+rV3lHUcxtm/H3TUH+aotw8uSF+E3LD/MZrl
LBBY4uUAKyr94Omk24VFPW5kVwKOi2vXO+Vy9aadWIHOza2yZwbf7joz4+vci0SzOtuPjoQOBkxN
GQPWYhIHH+Blsol0BpN1CFW+WUv06PSAXifyPMOkziLT6oLwu3W2+j4g8UuEQgXe9eI7GywKBcu4
9vkBiCVKcxEt8R34jmCH45b4BDggQ1yiEAUljOzfoahFzycOMFfD3dg/4ii0HJCPCE44y+Ai15fA
fDaoToTIB8Hf/lhR8e0Sev/XNT5W/qbi4T+veLQeoKsf3TGhf53DN6fj1dCy6cscx7HWBasD2wNE
PhCqvQvB9dbTAaKNZEA96Edo/mcv98RH+qjFNqVwzLapciMcmbXXTGyXUQDaHsdngvcKIHkAMRXb
v8GOZXQZ+gLmBvlWzwSfbjyEVZAM86iwXWLi7GzHMcBlxguy+g6DKDxygzJT+9HPbjp/Bi491+P1
rEL/jGhYh70T4rYPQyVVCVO2qY6eIdQCoHIRqBgQ+aowSPq6JBEjcXLu944OwkviQSY1nN0QBTZS
s12S2ml8UzMr2jo6fB5rd/ioE0AGQep7cCZXzA0XX5ylo1cJ5L0IPrmoryFHH4GFylG75Sxx4puK
btc3XGwxFgLf9EI8za/y2bLBlHnB84TwAGZqsg6ZKcO0+d2vHY73CLZFN6P7TtmtC0pzbhDvC8s9
XtAxktA0/f1lmi5rOM0gv9P53QDPeMP0aNkWIFFwJO2yF7Da4DCctvUOdt7CE+nsTu57Zxq3dbug
A4ct1t4KALg4kwi/Oo2zXHcoGt1GjI8fu9kGWk88L76jpjk8xY2onlMb06YdSIP4qtVpcpWHlbgS
XdIfQvYrVn9pQANvhCsiMF9zVsEFViiuduh1e92ENrm/AHbqJwqFM5wNCc11c5iDzj8iwIuBpSAX
7+DnPKHp4h4sIfdj1xd3eYrXVFHU022B7M+FIDEh5JPxsoRwwwcGATduKXP4/j3MfzNK0UB/2m05
6R6Wu6EAS4R2upwcpULwiQRqrL5k2JpjT49KPdhbFXyfxnb+GtTAldABjZebyXEW9zBLrz38XtT+
p/7/m/ofGXCHUeD/XP9fXprhZfhz0+zHP/kDc+ohTx3j5WJmi/gA/4Q5paHmM3U0Y+nfp9//PRen
ufVHoW+6ZBBpEK1lDsps/R9hTG3vzVxVxOiO0VCgwvfRMYEA+fOgs0+AzxTpElxqpyMyObQFsGG3
Z40ymRpQTegZY2IWPG/K2m2T27bRNgKPvrCQ/V8Bn9uPVdsLJqPDELhy4X1ZpJecokSB/qLJzlCM
GLviPZp5QRQeajnV3nw7CsChCzLWITZa3sC5kR7GoaqDa8Skhi9lOj+MXh4mW5sYvfWyIMSDM471
YeihMEMUeLSidbWv1xGQ+pZEqhHEitgp1qMDeF5cA3WrfOpqweAgREJzOFU90837gqbYo+yT+NNQ
rS6S+0Ov7C0lvEmVG5nhBqPjZwvcYsslEFfdUxg6MFnCUDQbF57iHuJHZNr3GB2CgIQ21c6f88kr
7leqw0OrkD/MZSaNpY0DHqx1MytCntfqjuVa43auquwzx1X/7AwuXi92i9xcG0dfqkXfRgKqJzwY
wJb8X3IzqcC9o7soTrQ67f1YuPF2wVSE33Hj/kEVmM0zJtQ0NWZYEYB6GDRvWtXSXSeXJsWyfRJl
C8kJhWTxB+jYydmRmonPGuqHeHD0lYUtInYyubNYmwS10xO4ufwr+8F/KEpwUagkO9ZdVjfRcfED
0uV2sfFkGZunDFzPcY0U+jarF26nBajs1otGB1L95Hy0AL16m6B33Dt86tWOyWELVi0MjWj5eqlG
X6MUoshFUWBWeyuDvjYD2Tq4M1gG5DiWdqvpo362dN3hyllZxz7v17OXOesXvGbCc4buzeOK7vCt
svr2umXCVR9BgOq7Ra3BZNtkYt7oMEv847+MLLwpu4FH2HXI3r32gfsfXeGOs6hBfXeArr8LXxvH
jrRwRbAjsv5prgaM9USW2OLLfyLq/w+WH6Q9Ied/Dqj/t3oZyp86qa//4o8phBP/Kw4degMIVRjE
/r8bqTY4Iw9pJMEAgvfedET/GEKE9r+wx+PXQy/yXUjcBMUf4dXnr3zBtMAFZ+QRY/8Rd9s1MJH/
HkKY2+G8oORFZ4zvifbTz9GV9puua+aN3zKxdsV3FNUTV+yQZ7J6MNxj4egPhYHnHAbtou8Jot73
vyxJ1TU49NC4dw6dRcpFuh8hekP/JCE1ZfYAj+q9FLWFk60ExrcihIlWIEZYtD96DwpWpQDuwcVU
g3Nnh5DPaJMixDK/z0aFfnRVAPzA0JqBI9CkFR5mdES5CUt56rbCj+W2ms3Q+9DgG9DhbDeA37T+
RoTNMO5/Wp2Y0wcbh4j/+R4ijG9WB5C33Y7D6n/rBhxUmWGAn2TMLD28UG5ibKW45GLnTf29D4Cz
P3m44nFrTqYk3wdb9HR5/6e9df/6ZP6sqeX85ZaosNBM8vzIp8OOStzPDwyi61K3g0y/2vRYypvO
y9PyCmh3D1vRsA2ANjA4gsNuGF2Rop+2dMjxFKSL5Uu7DLrnvFTAa64qMTG83q9JuirIBwuPYj+O
a7Z+yGSQWDQT1rIPbldkavk1Zk4cCOAYBhXGm19/qZ/RWV6IXwB7kPEWTJc44F34+TslWbnkVlk1
38Rs6eDRb3KrfVfTNVnvf32hn1Fo5kLUqGQ1zP0iFi8yi/vl5R2sQeTL7P+jq7qPV5wMvjLwgAi5
76qkBAfuCN7wxQ0L724eELyG5g0yyRq3nZ2G07sSLnrx/dd38vP44vc7McoMAkgcDBp0+3++E8bh
ELOXIvg6DZEMbv0OO3NK49qirrlKYXPBUfj1Ff+yyExBwQb9PrgMWYU3392yU4uOdOh+qRSgCb3r
dYcqG8Qc5I3nv7mW2YR/iiqsM4HLsxFLI/LBz3vzQNF3qMoOvv1X0PwMA745tIez7Ayinn1HN9os
caUDVGn3//RLsocgTMF8ihDFeQubdGU1SCzphy8L5W5E5yqsogmxbitndX99KfuvjzBmqiwihmHs
qPit6kWBBXk5T079FZs3H0WuPE6a95UzEqO2Iwp2aXe3xGsi6us2RxNG7P0pK9cPxRB2EIpwaE0W
wBpFUscPFLeh622zyaghlVMqMW9Xs+fV8vTrm/7Lg/EjwKsgBnk6AlbZm+iBA0zkLI5ovjSamS3+
0hbGr98nW1v+c4uKeevuknpqx78VQv3r7ot5KgCbGK5DZHsbthILD+wOJtBvFKu2s27j0M+RQg2j
LpPQmt3KGSra9l4ZvuisAsa166WUQApra3Gmp7xeZ8lMCsrN+BvyfkauuAmw70Jd3hui3d+s0pvp
osdMkSGXMK9JbLQT3z5b5uSIkSrZImme0xfeFJEe13u4bpJNtSLkoKdjPHQDJA83yXmbhsbzOAwa
WBUEy7j0Uv2FDVgX34NBsDIcf15Ja2uyUVT//hqAvaQjuuBTlgbPA1Z2jNLp1ZXsVOZphnTWSKSq
xl3j2vClN+TFJkSj/ZtxQUcvVfSQZN24fELOnBRi09M6Zy1oFboEebwZgr6AGtXjsbDpszlHSoVZ
T/0tmJUNE4xe1LDe8/rH/nODnun6Qa6wAOaNjfku2mw2clvPmH102KOrABe5D1RT4fQ0yT6Y3g0F
fzJvkGAigmyyLGh5Zk6GBEEPvjLLoTAVbodUyibBxJ0v0wJXzHBJow3U4IU3o8LQbwI7h3MBQC8c
6uDoT0s2PoxzaKj3ul8KQvBAVyHV+yKNubSVzzG/jiCMuZqV6i64dfFK6T/1ABymU+JNfX5TeQ3a
BrM9LM0l64HlXqlFLeylBT9zlg71LltfomnIOCxFMpozs48Sh7eti/qRDm3rNV1Znn58AR+WM18V
uwEGtzuUtbE8B4PasP2GJTVBrKpDCsw9fIqA/yCfqmuakx2zrD8+A+6YJfeIp/h5tmXLtTOGn9nq
swYKOjqXXjr0wK602/KdECU2q4qq38zK+RGtUHmaZ9o5Vw1tN8QK7AwfAAo9KyRr010SsCydDnu+
HoHebJcWRmTx3S3bhk2DIGJRv8OMoWWgUbgGIb3pUMbjncIzhzkAkpQSP8utuwg+EDiynYSHMR3L
CHUVb8mRQauXiTVEEgc4GTpbtACSx6gSAWuCEGVUzecEABnCu+kKHR5XEoPoLHbIoMP8wBow7oLl
pneTqUn3iLmb5x46E1Fgj374xJdpncTsX4bXHj+lOEK601U8TB6f0mpM1Ea4lqAOGFemI3ykjXTa
kVvSfHv+cFaFuRcvztBp2wZhyCtIZ7pkp4CfRy4aGIvRBUZ1IjJ5GwCWMr8dAAj5z5R4/LCN8Ujl
ttCnMWvcTzUriKqiYjnXKDR7riIFRHh6XDzWB7Cu2aImtZ6euggZ/6ce1CAvcFgAD70ldVzJMrw5
5z3XUq8meGSIQ7wUPa1yXmkvNh8q0WnlSSCOo/jP2Nnu9BTmJXgZvC/DbsCGYxFDUd9M0O34wF7i
PFBtV3Ixs6tduDjjrisZSfinJar8BZsU8RQjHBxPO0AUoYlMWQUZ/xAIhoEMOjr3MGIF6FGVZ5ik
MrgX3Xrva72w/QFlov+9j2vwCA2JwtwGt4HvT3RAMzFW2AFARXPzuxaxjgTVIPoFJlrlkxZwbXmX
JwvDHWFwQovsQWKAKB8Ga76UyQB3Ah1ReMJfeg+tTp92FdOsCn2QAv3Zx7gGO9HctgO+nfh/YN0z
V3sCMeFmP7opMhF0v1Ub4zlK3k4DHo39MTtBU1QG6RuVhNngyzoDzshMsNV857jAQw8QhcxwNkmv
SxQm7PB2BD1vNk9emJASjrNGqqqE0sRPGHAM7KHEzfsyvbRru/J39HWVtHG5dQmViIGwSru65Hkw
ShKWrfrbwVAMCvQ3adi4+wZZec6CVtcznxUDj2CRoDHG7FyRd8k4HQQzQX6TEqbn70aZmLhUigmz
3HgsTEaYeYCLS5jOC0aaF3SFiA4Tq8i7YDvjwIaaeonlLhYUa6/9S6RTdnpU4c2aXhAVVVzaszG9
6g6ES46jSXchp3yd4BQ0ANaqzCE7jqpnOy4IcLQWh7LUxAeADZZ3tzDbAD1NiMIiqOtHeKD7qJV0
b9baMSmWsOZSf6kjLHJuftQhRH2zOHPbu218LCVRNd6nWYGbxNnMhyXotMhNgYLOTbL3BIOJxwQr
B5yGWw5/Dex8DrnjEMtwVqkFOMGLXaiVdPoUAcxhBX9s6zqfzd9pr3XZuGu+mMQ5aC0T7gfAyesH
G/VF1tgNZQybl0w0FbyfFuOWkUZQgrLwZs7ssLt1csLuDtdaOdKQW20dfLaauZKPol6qp9hxYpRp
paS/cxU03QQStJ1U9wVjqt66yLS2vJuEOwWW3XR5/zkn5q6HMmza6qtXVCtq7m1Qy5cZb8n5bo0t
GL2zhcDNpXMZsjDDLGAm0yn0XG9Qh3n2o+kWPfQEPciA+Zt97VYcq/skGiGn9cZXhSC/MEpgit1M
jCy36UIzjJR+lTNO816omY9sOogp4ycavcp7DKpReykjfNRSDe7H0UnLMIDvb5qKSTqex4yTrNqG
azWvQHTyahWQgJ11bi8LL4faBGN5MwvAtYcpDlN355OgrU9p4WQtB19gXGhQoICXTVPL3mqwW61m
pDPC/bZaJyyw3QlB3uC4kZ5Cxx13aI3N6yVh+iGO9oz1H4h2QBbjZoQCyLwhcX3rvivb2nvPcEkW
7VF0IcbL+5hh5/K0jIs7AisfG+udZ3kD+hoNu3rjyyDAxjTEDbdFRgikQHeMFj9dF2zioPbt4gUd
kiPsUCzUkIaJakD1Zes62TaU69BHv9kM8JqvGcoc07JDkE333+LCd5XaqhBtZWSsBn8UxzFpeh+l
xlL4uIEntQXzFzlTqyyPU9CR1mbfMoR8R/DWLZAwp93Z/miAPYE7ugjPMt9i/oJ74O/Zt9BAwux3
iMO2ANhmiIgcSx16QJ3/ftZ+13m7Lpllgm2cwHmvPDFQ88nG8FvlhZFA89n/jSUxUzxKd5nMsYKQ
mHm5e5gknLUc4LwOtLpNhKt9YTLM3EKUNDkUEFsByvHFujm6rH1qkZKigz1x9PhZXXDKjI2fOutR
hyGfeVB+a/IUqB6mcggLe+VutTfVVXxUfZ0Hzz7iQdyK3VkhOqQp9stq16neJ0wCNyKzN4Pnzjki
YEgWPAtyNwuI1dwRywpIWgQ91MKTmTMcLrHYT3YTrO4p9pyKlKhxqPitM7Y1gi9KXhLRb/J9YEgE
RKaDnNEzcs2kJgi4jSxQ14Tm5ERWYuFOZZqFXFshstquj5OHNwLj9gRNt4bCrMWkeTOAW+D+oUKZ
OFlCMeJX4ODH3FGTdIMtX2IZm3wVT2eijTMqGfw2z33T4t9ShA0UAqbW9mHsOpNLNV1oUpYMwANr
BLgvGO3vyho00AmMaiYF4t5u6Btswi5ZWNtYSJ/lJ4ZrkyL93u4JhtqcUj9OMM9uWUc4GKZjAUTJ
3L3t4tCNzyFc6biFBV5TdFTKYmEJM4W5A0Yn+Eud/liJtecV2qjOXclIwybjE9t6DIBSlnajIwRT
wR6yZLkgD3jn10viP1fSpvf0+hg5MG37A+WfGp+iPkGL+OAWjc0zUsMU2hKFJKz2MgNkE0w2pjL0
C/D8KJrV8xniYDA9rQBS+Vb22pnmk5RqyrNzJwDf2RyURU4KPjvaFPJRwBj0uaZfZy/bfBYyRNKv
dMhSkKU12fzUAuj3TwIfxim6ZwIDo/c6SMCGyZNewVYOe9fFfaZnjkGSCRPBM68IyCbT8EIygV9I
JihPL4UNCec5722zwdxE5b1z7J0Q37ld+nq6ZtOEPfpW4V7NC+W6zKifmDOZfHMMzH5MqqIgsxas
QPEd/GjDD/y5+W2yErneY+AZclzaGfflIMcWmtSwDFRqknlkhriZ19ejHH2eS4VrMg9VDgS++tpd
3Cn9PEVzmhtD0LAMeat79kLFsJ2cAGMUiY15B97OiZsbLMFScJNpxZRfXfEBzMx2iDVqnq1CQYNr
NavkK4huyk2zwjapdTy1lHxpGOfyZZIqBzQ5lKpDcoXa0nOvvdkeywaxfod9VgvHFIFF51OxCXsx
D2TwwMPcU3jynEftr/rizg71E5ZqepmOi+P25cuU2QuLkrxmPkMqJnKNoY0k3zZf4pLE4EdFHK1N
TGKwpKmg+mqAMfJTSs0CJ92yrOUL2mn9ei+sSYitm3UZ5ciUyXRAlDvoXPUUrJWrrK01o5J4j3WS
KbrBCZksTC62KfJBhJlEPu3AZjwlQ2I0Ocaahm4Lld9aUdaQk9+Qo8R+u35g1U3EXe2emvfchx3O
RaZ+YDsFPpentYfwGB/bEZODU4eR4piB5VrY+rBk7IxSpYzIo15fvWaqTGpVWXWM6ijQUHS3UAyB
csnGaGbTP7ISV5stGYpobu6Et2DlxYKspuL2Y5R3AmBcoXnFqZbT7iYISo/kVc8F5ltZs6gHhHvW
4RwpxpCnaHCoKTjYLI/8wF3GidAZVGXLx8SIJhCrir4xmSggBqL4dn6tGjHVZEp67oGUEqRI+FWw
HehcOdU+TidTBb4WFlWymptu1wVSI4wg8DTgpiKo9FfeFBVsdIokwe6fs6bhkeZAfLl11SychKib
qGQc9yhEe+VN2NEc4RdXzY7SEPfZayOP0cqAaA8oxCH3jcYYk4HMbcoXFwoRH6hfI0e8DCbRxUnS
7Mpfd43e9gPpGeHojOsWA50QYsmbBiseANGcAKz4bUlGU2dOmYUL6c5CAr+KNwPShTzSX1/ybVfN
XJLy1DPtPAeK9Zs+q+6aJhJjMP7mB7OZ3rxuDdDVprP7Ty8F3J4cF2wxUpquIRn8uXWOhke3TnQn
fsu9xMQnELAuumsLwZrY9etr/d4N/HP/GCSjG9ou+DK04v86lRoEyPi5Kt3fFrfG2PeistphJ/oo
wvMaZrJGmxUZvpagoRAAHGiiTAzPq203OtTddCHMZCOm5DWx5zUy/5h9NDI1JUKD7BlnQhj0Mz/9
+vb/8lRc2sIktjaQMgynhfn7P00ZFgneHA6M/zLm9sJ9cECZspDDlRLq15f6y56DBYFNix8wCcII
822/mzQqdxoSqJc4i1ylT4mOCngFa2heEYRQkQL/my/3doRi82DCwIHqzjQB+/I3+0D2A/Q6+vcv
nZeZGDUuvGz3Kieyv0sdoOYaCWDyfZIJzc/fKicU8o5oV/vnX3/3t8vM1NT34ZqYMalvIzjz8zKD
51+wfErdz/QkKB11ltGlirA4IQL++kpvV9lBf5ZvCwyFq9Ece9M1L0kMwacgvASKOyxvxq4ypXle
UKmdoB6YrPHXF/yZ3M/QBPoZbWeGvD4TPtpHP3+1sYhWgomWn2XDnCjbS/wyCHMERc1zTWRfLTZs
z1Rn8RZcWMbJ+OsbQAH85wkOqZbroGQAvwae2l/0GqgSs8ruwuZznwmdNntmWStov77J4uL4mrZM
IEg48wJ8PHnoP5riFqr+lBc17FPOhfl1cWr0alkjWv+at7iFzkO1sFZRw5EwlHMbDbvIHa1o3kDy
HInW4eybwxLQWYvKd5YIYwXhEp3IRcZQ0TyyZ7lA3ASB0iDHSjLvjOec0TIYW0yWTW41TINJuyyJ
Ry1t5Lw3x3nQ5eQ24eCaI77rZMdtha8N+oHUnqhZlo5Jmopo/D3jc2yTLCdFXRBJBOAL1j/6f+yd
yXLcSNal36X3SAPgGM26exEjI8jgPIjawChRwjwD7g48fX+gMrNEZv1S1742WVaWyZgAuPu995zv
xBmQl6MtNUyk86TKacv++uf/xw3nO5iwyXXCnIgB6+OtPVJZwICcp+c6aQVn1riBl1pvwnlYTgB/
tqx//ZbL0/Lzkrsstei2mNEEaAH8j4QMBmWItvtAPYcxzBSxHdPQy08APeycCNDe5BPg2wlHiiht
Rcuh0CjK5dP8+mN8/OYwTxwYUKZHPjPP3Nv4+6e1s/LaSnEtk+ccRU95TEtoBQ92ruzuwu6Hy1+/
2cebHA6iC8clcDyBos1x7fePmWeZcZo0ff9Ztk02PxL/sNwWWdYsJ6tfv9WHPLfl1QPfw03i+Uze
iPD6cDqIlTaLosILTm6yGYAQtBZBWUwblUo3zRS7w4qBd8n/+DRsuC+1K8JHijUXzlRDW5cWDCXP
Mr9vFBk89BFmZzmopzEVCtFLPBVJnSVLW0sbSxsgGLyahxDe6dImRqvFfy0hh/PljNxlL4pjY5kU
4fhc1msKgly3BwO+w1TsqtqMnR+8oncBYT+LFz783vwGhGcIk+fU8UkZ+/gbuG48hKU36oexzJad
OaoZVeTkiJLo9/jr33vxJ/58Py/XlMULB2LosS2Kj/ezqht6qpYT3QdO/fZeo0vrNJftctQfWepZ
gn7M3gtEOvwKFbwsbu4//18nx6VDYCiTH9d1gOMvA42iYaWzyz6io2Dk2WjMFz2PqscEqylztZ/E
SMG0zauI8jglBoCy5M/BH9OiZYhkFJnNszMHgM4l+Hu092IFLJB3wTXEcdj/0ZqQFh3QAV8WlEbG
jxanFnBpkoW/3gwdQQBURj9GaDyR3LsZMw/2vQjFMS84WaWiBfLrnzR4f/kQvTlM8k0bwRL2Z9P9
ePlavoEM0CJ/LaTwP2Vd5do7m/HomZcHjUOPPxl2saPD8wkhXLRpHOLIiBIuHmWcLqFGwVgxNI2h
5BnTEoWVDO1DRP3aXxcaH/86CaR9lhJhDQXE/CphHzQrrzMS/Cp+7F1JN6rPE0LYT+xIyUy1nkCW
MPpMPMEVbOQR7lvmEpIVAnmka5g/Yq5GHToUGgViH3bXDrtSvnMKQ5yIppOboZnaLTPx4hEEunMs
UFEy/GkG2nl1rhjhDVbxGdWEez7pGNANlgsSDqCO+Pc2+/NLk9SWi4PGS2hhxH0PD7mq7pUvxsdU
CKDwgUl4wcagb/ecj2H/WhhNd+c5JP7RmxqBLI/ZjjHB1KwJ2PP0WqswNVajU0ooaPV2UKGkYZNk
2dMYYG4CkkGI1KC6+n7ORlpijmUkdPsMZ2165o0zTOYXG6DaZ0J2HOJ33HGdaK88z/0+3TpkQ/7A
+/6Pz/P7xZobgrEyi5nLUcGxOSh8WNNq2j9+6y758r6pr0M7AojoFfWQcdlM7+E3t9+7B/rHm/kI
5ZZtfmFjfVisoxm6Da226tUz/RKNkDbvrYr+6qos85N0xEj9F9clglPh5785j/3jzn/7mmh1GNmw
iH+UTYxuH5I10ZWvIOApXAWEU70rhYXw7ddf8u2V/rUNv31Lx7YRHkAaYEP+WERqu8xtiVbm1VI1
z4yw2S5WwArJh9JJ4d9WNqy+tI8MksYKN2w2QjbgJqHpeRtdDMi+EOt5V53XhcfKaP0H9tuec9JY
DI9lyeHFHqqyWdmD5dyYS/pJiYvkoqI9ewOr0H4KF8Q+gl8gNmuSYK9EGXIfw1vx6N7kzOJgbdBY
68LpNauhk2bt2O2s2DVfTD2I9cz1+81Z6IMIj59kOQZwDOJ3EezRH48EwF567YD5e3XG5cdPUpHs
wVkVZ3rWL5UVFs/CCPVmtGOGHm1neGdONQHO+fWVcZeb+d2V8Rex5qIHwWbHNv6hCLDyqGR8kPiv
8cjggHZah2Q3wDm4IcJpHjbSwfjtlwMpEhhAS6Y9dQmaXYcn2XhQYQo4m1ezFTtnYsaYjQ88/IwX
sEKrnhunFO/GxSSmPSnE4p4eaHFVG1y0lcdgbFrPg2bsktUAG/0m9G85Nsp6h+Ht++Rl6aXwiXrL
6RSfYaxsrkp3KJbop378MhXJCOHBzm+MKmCD8LSldsIe1LgSpJjcK+Ios3XSmnyBRAMDk+Qi43bM
2oxBCHviHXz94ILUCGdByFQR/KHc1b+57Zff7uNvS9g2Z1CPatZfENg/V8xw0xivmX702qaOe2m0
InvESDJNGzTs5qWlFgv8ry+n9V74yl2Fu3JR3S6wDyR4H+kbwEOKrmTr/JY1mXOkbYbTMoJQek6j
MtsxiBhY6d24e22IIHlMYz1cpGlo3hgyFLtff5Y3C8P7r89Rk+XTJqcLJe5HMWCnwE4SfF99izUD
Bur2OvpcdzPc9nbx9LamndPhKGsoGgPu1mmDQ9k9S5ZAcPokYbhm4AkutKs9/1OK7XRp/dJCr4w+
OeUexoJWCH3pjUmMydKPHRC6oa1W/UQUHx1Ok4iLzgrqdVDObrM3+Fl2WT4YJxgpkv9A+caFtwQz
TVqxnWUuCRqxYvfGEpfmFyVjXk6UosT5X7TFEpKBO36L3aB4dCWlKWeR/m6wdYVvuRDdqiNpEeOl
Zly0Jsq1vxZhWjFyRVEHJkAzVxo8CHTY4vzmpHCp4rdOG1KR+P1q64A4BfwqBDD7Ccpb+mms1PDd
IXmcVo/Mot81vv65/nCnhIjmkK55XJ+PS7KwmYTmWuXf4F2YYKBVmH1B5TExNeSSUVP5r3M/Rgev
Mr4A88ZJRsgeVMNf3yT/7oYF2c6xWaBcdegNvH9GUEr1xBH6xbeo9KZx83ZBvHlMCizHHqkoswzv
264ad5OHRaQJI/2cBB2xkQk5iPe/+TD/5oGF1U5vmaUDreVHxS5ufiXJkM2+xb7p3bWe1d/aBU50
n8buOfvieDkW7XBs4AUcCi2s01CBsFlBgtdA15IAQXKl5EVqjOI7yvnWXRGpkt/95lO+rwGWZ9xD
7wrpyUYzTVH54SeTZTSVYeuM3+h6t/EDJwsyaOgkTquxN+Wl7cmcmVI/e8Em6Nz6ezKbPsEthC+q
vfDr/tENi/jC9FX+YHcggNcju8Cuy2BXm3MMWdppGff+uND/da7dT823//O/Xl5LqHEpgO/06/Cz
DW1pdPwW6nr81vXfpn/zZ39ha8QfRBswNXKQ4Ls0kTmy/omt8V2orrSvKWF8U8Dq/NttAfKJSSHn
V9puHGPF0gz7y8wW/EHJ6qPQDOnjLpLZ/wT5hEPj3UaHmpSyyecYCbWJzQ5h2PuH2OYBLcXodmch
Ma5iXXVi2CJ76vLzJJLuuTaJL7uL3T461maajLiQquEmaRjM7fMMC/diAytAAuRhuvYjLNrR2GUr
u9HxOo4jJ70J0fTvicUTqzhsQcppQ13GuZUIIBtRdK9tUCeo9F4KC8AkL3Uv4bHdDXk936Ccvq+b
OONoAwCWBn+BtouJYr/q4GWemOq4i0glsG57pv3I1AbzU5hbmUfGZWrfVpXKjz2Zk9u6BKLhNfyh
Ak+xheGjL0td9xvLsKzbaIYlUvZG+J2ZEzlzDNg0uljCcw4xQoNu5ZCq8iKkNWxn1Yfr2ekzlLD8
UIx6UAf6yReuP6W50fPXypLdwc27OdgzuAhhjpTjYc4zZ00Vxh/2Lh27jV2hr0dFE5bhk8wQNqyr
IjA/cVqbT14jCXDDz39Wmno+G1TfHaQx8u44qlB9ZgaWvnQgViGtxbhKAAbB+0nJPGTpwATWZQHM
U7uJjedxFO4dsV5lufJAD110QR+ae+VaxeOUFz4zyBhJbVcu0NRcm7waTBh9FTSF8X1O1OKba6Mj
1pnk1QCOd9m4QbB/+3z98qm4s5ewMP55sHGmVauqJMyIHkhF8lJHcT2Ok0RkQsgxYHZj2yNaZpor
x0XeltpgCi1A/atxQFZ6Ads6QTdXWPl85vG0khXt+nm6F/OCl8yi2aCwrBdrSX1AXAQVccgkaLw0
tj81Bqr4ndVMgbnnVoEfPJTcC0GTHxlW9xveHS1l37tUnaDU7moSVx87QxR3SdNNn9om6S+QxIT3
GTPRXSLszuOk06KOcMf4PGqd5CmbaGMUIb0xEMXpGtFn7q2YfzNWq/mSGb3krTvbfbV3MUut8EYv
MJQQD7Ym/OF5rtS0D5w+3FPUi+/KE4oublci8rHI7UPvaGdpjjLQHAiKLGpeK0TEiKTLsxUsIQGk
naqpA8iwHeK8v0WlP52QIORrATIQX6kZnUqvTPVaMmTZ0yW2dl2RiEcGt/m+DIhSY4SfhAVZAWkZ
7PHQcAaqnU8czccLZDdPVaCnbA1RVdFzGGdj3sq8OJVxNNOttjxvlyLNhmEDnh1wSnWMo8CxV+kY
dFfzXNTXeETKmx4b6E5NU3ntpo51HOMqXFl2G28hkjtnM3qsLc24+Zg4LTn2ua0EOb+ueNAWCQ1o
5wO9tC94UBG5rpw+58Gw0XGufRXlu2qQeovEFjWVGWXzelQ99sZG9KeRcMIrjZr2vCKi8npAE7SV
CeEfK5Nu+gjwqiByKTBCkJBhm44bup/+Jzkb6SmyrPjr1GXZt2qoD4jYvM3chPmmQsML/8Eiv2M1
ZcKr1iZ/8zK35H9tjKzT1RnVfXvXhgiUt0payXZMpEhpZVbzgyamajtnbXIpac8cZ7OpHw3PnfZ2
65s2KQ0GIVMdR11jC1SJkGQU9g5y9QohyFi5SABZKAhHKZS5kZ43nauoqW8SPfdPId9fHJxo1tkB
epPfb7w57o5jRIGEW2mcwfdDXoV64aZ8/xZ92Jz4Nfx4mO/rrrCTe8+PzZn+WEdIWVdm55LQarJS
Oqoak3YgoACPCJkulHoPK6NaQ956qRdrP54y+1DDfr2Em2Xc53nB4j/aCZpWpclX8KtiaNbIijvy
0/P86FcQgmvFYs7ZhlWp98aIkHNWFtqe0Xe4BvmxqHlCbWu2zB9PUUP20J1GlPhIHRJsPMNkWZV2
zcnfn9hhqCqqPcKC7gCIyHZ4HJR9i2WXNxqSTm8qmw7cGnHQjC5QSQp0ZYTVJbv9dNl3OQ3Tup6H
bT9W86nDnfLfiCnu/HSYfnNcskKHE8wvbKldSv3x3pf69id/+VJNEJjQWQVN3R8o+79PSpbl/EGn
CxuVj6qAaCn776OS8MmW4q/+AuMvp6i/jkqcomxQ9bzc4jGygv/kpERP7/1JyWSozedazkkmnwcZ
wPuTUtn6fU+ur7qw0gb58pLBimSOAwh5ceZ53cjALuk++QgK97ldgpx4GmjcWTTfm7KH8e4MsM4X
JYO9LTiyNwoYMvl2TXCXIt/twcBgTUdnsm5AnFU7R6iqJLQ4nGAOK4WahPa2XcpDNzLnkiTCD6Sq
NKeqmDLgbjKlg82OV124UaaP1N/SPGSpN50mh3MWDpyG/ptHxE4t96qWPqhsHW5IV28u3pIlS5q/
1sqFJXKfENFYrTnuqQWLo0CgULeFW8VsRm0IboHF7hWevp1z6b6YjU2JS7tYnlJs3t3WTpZmDvOK
FLEgqUzFvtKy2CP9LIKNG9YpqOCYFSREMYUphZzTfWsY7PFeMw37ocvlyFSCeVNSOvlZQxN9l80d
fCICbXhheGGEypUykle2G1XP6OSRp3oojvc0eodN0vfU/XEz2XqNqn9moAtdPnNb+WnonOkxmsHj
orRsG31AIaOZ+nQuX9QBymN/QhvXXiwHpH1vw5BxYJVvvbhpLVSQ3YXCYgc0yPHV1mS6AWY9VzBo
kL8/wjjWF7Sxwn7PHL4ddkkP3mkludXJZx4n86YFgG6Tj1cC3SkiWiSuZqKcDT4RpVlmrF1ZSh8p
oUOKiDk6DA48WZ61dZRsMCqPwc5WSgHJyQACxLbEuWQPbG1sIo27XvQp3/0oNQl6smJQQjyNuzwi
E8WEffNSwnK1d2FXuvux1s2dBbbhHAlx8QkXlLeKTMY7awJPhrNCQmvd2J1/BXK5o4lJ7d5h+mjX
DQN4bhpLW3JLS67dTTLWW8SB4RVQyobw1Q4lcuvEx4Ra3wfiUOYIvIXbrFxoa68m0ZWHIcrsw1D6
5G66fvSZp6FjEIN89Qs2PytdTf0g8308tPZ9VKTjQXWlT1ILHehVWEX9XeDIryZmio2cmKxHiM4J
sSmm9EBrRpTrKcYTtI7BgFyUHhMUEJnw/zxhQ91LiKxwaT3A1pc2TEgbb+umj9p7F8/BZcsA7Esx
lNAL23h6hP9XnkVzxCNoGACsV40x44tojP5qqnV12bokGEOoyEBP4BmK1m4PEttKovrBI+AAIX0I
5Zt876ehLUrN6DMqbnOnsdcYIYDUDSVa24D70I8gFrpObt6gax7XE+rxcFdXDu2wwEUDfd40UOFG
d2iuYGmHO5Ksim9AxCdQaH291klLLoGewlUVDV8z7CkbMZEy5AYpriDYT6gb7BdEbk9u0QH3yWM6
06G0/Q4GOu3EmNCjpk2a0bvmMEXOJdQS1xun7r9NhP+/XXEZsf9qWzznZcav+bsWAg3X5Y/+3BgD
C14Daio3JM3dWza4v7i34R9siAsTx4fZzOiLLelP7q0I/2A8QYfJJPvDWyak/9oWvT+YGQCxQRHI
oXr5q//7v99N2PoP///nCbq1dML/1SpG6cd2iESDRoag+/qPYYhgGUSjEMVH+HdkryJW8m+Q9M4A
Saphn7Z+CLvtCzuYPjSt43CihnB2C8l0OKPtKveitdq9OaToYn/6Ga9/fISfPxkV8T8+Gl8ObBD9
F5tWyUdlmO7did0s8A6+dJv6KiR4/iqYPcA8EG1cHDskwKYWHo1tinNliAWRfY2kIachk70GVWXd
9Izg2m6LkZGIlpkF8nJKWhB2DhSV5zJJBvaIQlLfztIzgk2Bg9GENO8GvbFhuGsEZwRUE3dMvTQk
G3w2+Fw2NRC07iFh+TyrAatlah26RXsbRD2pEQ5aoHKpIcJj0I0WHkRCvjSdEFA8CXG+If6B69ny
xoewhlupurYEpFnYgDVHmopfShB6tw4REiwLTtdkbOM1+b8BMxJrJ4k+K46DqIk1wxxXFBR6wrkB
sbbJVQyLs4seNdHpe3aP7tjGmUUJL/qvbOzdVVi6eoOq+NyK62NTe/29X2HhtUI97f1+HM5BwUmC
HwiUS/0ZPE4RZt5l64jpooqTHbmMOWdx8Ga3hgMgVWTEvBLOXW8WXh68TczHK3N01clAvn4DEjzU
ax992ValUl/E/nxnjnFBfCSIPT2HlY9n12Ovw7DhfOl6orVD6viVRkhCaUiAu3drBnlzS8tKECgW
UJLK2ScqXHRWfhJV0YuHbIGMactIKWHbLUhAe9eimL2fTKBki173oBdQGVVOtWve6GVW541rGMbe
dl7gZppohq2PeWollvpIU+cdnAWHRlywd8Ov3kJpzQklX7BpsSXC46KvOyZvVLVoAaw1C2qtXqBr
Lfpod50TC3EHPGO+FAueTUja+VA+vJ2zwNtKyI/YTAG6kVLOWeuN8sbv7uxmdBoocXIwcPkChKOJ
obH9L6kXCy7O9AHHhYB8zl3Vj9tiwco5bVJsB2MmVEelgi80iNtkAdGNJpl/MeUgtzQbMOjMN2rd
vADsaEwSFK0LwEdBCJUuVNaLHVN7lm/cO1KSTwghnA1ZL90ZGccA8tDPe89gk8DmRX5iHWzpZR1l
oZgSBol+Ne3BJdnZyse6EazstvTttRu2BXxJEZLKHANRxtMTGfeu7pl4OLjUDphiQD83bu1uNb/j
Qfpzx+zdKpKLOPeqczQW/HrOAsZ2SDTNEHTsisl26d0FkfMVDySw7LRQ3f2M2e0iZK/k55tbNGZu
Fu0wCkZrYm2WpysJWmcVA4eSOKgKQarCEKobvzJTl9Zm7R3yoXsIEzV/8eWst5HqnQPKwBob+UQQ
RGMZNfH2vnqWyRQQLBd4E3m0uJKtTZ52OQcWRXtoBUXF/1xFfjhu3LbTxIxYViDhiTYOlF8cb6uS
WWW2wnyflBcTND17RVqrPNQxh8lNzyJCBUJm4RVBgl63krTGrtCRqBuvkzAr5yqR8MOqvrhyeDD2
ykbJgaVL1saugwolN2TC4Q9gOTgv6RShL4mK8hFqVXubjmKot5re1SlqVUt4NC7ajS9a8ypFLn/v
098rNtbI+cOs+fce9yjwY2tKjuBDu5Oyk+Q6tRlcNOSQQMcdrHU80REAwJpvWZ5ZfDlC5V+zmCPy
KiVUDx0WrpXrHvGX8akR6I3Wum3DW1uoIN1inWFuGDcIC3aOWYbf8Gy3x6m01HMcEKQiJ0veWoNs
z0jg2cyGZ8DzGevkzLSxP62GNnHOk1BmO1/J7o5EDVyLkeUlN9Dn7adalqTYTrokExjK67XjOA09
GgIgMVv5Sf8ZsipGCAfBh7vvpqzYkuqevyQ0h6ihLC1PQwC2YhVbygXeIoKl2TUNyZWhBwMmu+x5
uyIe5HfW9/CWOBy1a32v/0xkE28Rh+Z8gStI4IAT2aHLSaVFF95uWRv0IfPz6JPMpcU/uOlY53nI
cwhAq8kEZI0qKMGyBuyrAg3Z+heoIUKo0ZOdLIpRqz2GKFWjgxza8XxAxvN22c6MIDnHtYZ+ZxR8
SWn5W47MXzNhKkINyS3MWy0eU2toDhlkt2tUzRbvWn612z7kRnRzcaUNiklCSRCQEVUzBdFX3deH
0B/pP7sGflCrNDaBWTVbfIPZ5YT7f+9AeeMPZm1fVTzoDhlNgbp0R9tc2/Zob8pkIqKo4x8p6qXP
yF7bm84W+hwRNFlWfZNUz+j85Fcpih5GtetvOmCX++Vc8qUw8vordylMT2fyU5aOjMyq7ZREyQWF
MC0lttPuXAStZrQgEsyyFjNNZ8vgfXI2quwYrk+dkWKygfn06KGzrrat1+ZfHJAq+XYKK6FXsYPP
a0PEOuUmSoflvJ/4Cic5fl8a0imYqVGa3XPaJ/kjRzguV/JiOJm8Mkwnv51M7y7HwLYHd4m7RDhU
u2TWJuLUpwpmPCN6+yrKK+fAEav+PNXRsBtGo6ThZXK9IjObah6WrPos3LbkNVP5alton0wvwoXr
4084BW1vXfQsZzxF/TTDRJCEc3LuIsa4oDrhBkFZ+2KF/nNPCu3GnSwAMApIwjELIsNf8dQZzkpM
JMOSNItRemvUbXmrELtfUgZNNw4T4TtdSFMwC4YntKLVaOxov9/GIZnEHIrcU+LWVLM1j9hFajMr
xfTa9z25aCkTe7d04m24pMNjvfe/qky3gJjbhtCC2QiPvtOr5YDp2t22zGosNNY8OKtOdTPxPd6S
2VaP3gWd/9kBqV+MNmGms497MMvkRWshJVgp1hFisSvHc9ccT7onHJGTcSNJzHT2I5v+DU/trGCV
+E6EoZd8bYnRkrY3Pp72LIcFoDcEpiXklPoO56+6EMGd1hT5desbPffX5J0H9DCI8w4FDl+mVtmp
S8AOQxTwy0uid/VjZ4ftrSWU/7mNoGrXXozGKU9z46tjRcYxoNyu9m3faarPuDQJUrKQs69aPxn3
KRHg11jDk/IYkGYMu99vvmNWdtJ1YcbmgXKxMNcVUYqrXowesd9jm4jh3Asmu/Z+HLL/Oxv+TbOT
wS3Vxv/c7Fy/FOn3uvuQaPLjr/7qd9LUtJB5u7Qz8Y1QQf1d2OGc+YOepmkiPYfTR532d2HnQDy1
iMbEgrG0bKyF3vdXv5OUUKQYSH//jAn9zzin7/VILgNmVhXOovh5sA3ZS3P3ZwnUwNitYXagL6FC
h1vJPd/Q0mHvWedsmTee4U7HTMtllTHz4ZlRknzInZ4zaB9W7dNPv96/KeaWwfvPZebyaZDhMwz3
HZOa01s+7U8yfAR04ESSEY1EW1kMkGeEX6Nfk2WtQfiiElPO+OzTn+F0XAYogdqso28Zzb3vrMHL
Vq/hMJhXvEYybuyisB4Y2AXkUXtu9A3alKV/o6F6k4j9VBi/fWJEeRgm0PSblMkfPvGiKvHCabgU
qPTijYe7/0FSmcM58SfCSuSkrYxKKQpWjMUmWl+5Kfal7CZr08l6eE1YGq010j2OdkNas1gT2iZX
fufm8RYTd3KNhPdY9mHCQcw0w8c+ac/zQrmajAbDOwFUZUr/6+vwz8uAK8NEjIXjClrXR10ca2Ws
jKboL6shIpSPAa4NFIiI81VTjfoaq3d410RW8enXb7vcaz//lj5iCDwgAhUhJ377TcXw09V3TR07
gEarS1j21qUFC/yywh2aBlHy+Ot3eq/QQQvBOyHYMNHfkSbkBx/us4ZmKaVrUl+S7ey8tAom9R7g
L6cPCqstw7RiXgtzQpuWCVeVv7tplpvi/RflRsFHhlHLIyLs49ujBUmTuCrTS7/N3Rei39wXhsF8
Bncu+y350qQimFz6vSpaZQNrr/1vQxH2BxVOzoX2BOwygSwzX2d+VT6IrrEFCZ0AyRtDNhsTqK1P
aVU7WLMFYq3facL+eaEwlbBsoAqznUWf//6mN73RrUB9GydrjMoXKEAkVFoGMZDLyWGq4qOCGPIl
DsLmQs9twnjb0enatqT/ffDnGXZtEqNiglDwLe2E/0rjJvF/o9/F6PLxV15oigvlcNE0L46b95/S
64LU7JJBnGjUN1EIgj1M5v0C7gh3g2Re2umWjBekjsgrsL+vO6tiHgCwg0gWG4A5556mgDmAfkzF
Tyor6wON6wGCVds8AJ/AToMyFQv+0h5OB0GrOMr66lIt/eN26STH5NyS+vHWYLZlUp65NONv7Sy+
jqflRFmMfnsJTfd+eGtTe0vH2mL4ytrgkDO7MlWQXeDmDZ4ZWzjHZOl4z2/Nb2UmTklWHT1x4609
rpZOOXUIEY+Z/ooLZbgbTYOGOhB9fxf17cgw2bbv28RS8EcIkiXCIMmjLxiLac5z7jE+j0vHvmlI
QwHf1RwsmiSvKTJinvulyw9pkIa/XHr/3TIFmJZ5wNKgvGpVqeFNde3OehscFHQ047VUcdCu5TJb
KHvBlKEJrxKyNknegW96xlZjq3W1TCYCoCufdGkm5zbMAOq0gQkG+ZE2jfByfgk8InF7UwNVkkTv
7gytzRcQJ+p7/zYWmd9GJNXbuEQvkxOxzFCmt3FKt0xWikGUZxUTFCIVlsELIxeGMNnbQMaPOLZi
tmBM4ywTGxyBDG86xjixswx01DLbSd/GPNnbyEe8jX+08PWFl6OJiG5G1UI0ABQNt6p7peqw7fm5
V4b2SwYaICEoT2woSAMq1HEgvsa8HPKhzPUxhNq8lyGkr0PZpcjMM7uo70zfEAdqQnLvRq5BhBUf
aieXqwwC8B8R++FQ5KrdkqsRmwz7Byu6QkzN6fgsn3yVbKD0hQPq2UFwR6motnq1HtkLd56RZNEV
J2HhYYgPmoAbTuR9uauKtAsR0rJ5RVvSsr21EaFudFdTxGxpjQS8LOGHjIo2UeEX5baHqJbv3Cou
53VAJUgtQ4rmuC5JOWMi1k9xT1VvlNBD4jT4bozST03aBjb9YicYg0uXQUR0rIQ/AOVYV1jk5+ms
Z+LWJdsGxXu5jXo5t8yz+irdTYVXTmdm35cNsqmpQIiG+qKgh9mm1MGeYz8hf59RTwsvZ+6Ul6Zx
VWQmp3Uyfasn1FFheRAd8QDbnI7u7TwOgsobOpB1nqik96uVnzDV3EedbKo7NmNxzOLZznFQ8wm2
9UB/aksEFhAGOBqNOpWkgUTURwguNuhLxmMnXLfYxJEA6Y0mgsuZ+ohbVtWcifkbxvLQ25A5U5Qb
0uKS9mAxyCGAw8+9tZ1DBEHBlEabeYxyF3da14TXWaTQlMEDy2YycjJSG0n1JfahiWKXjxv6zZbm
y1wfkhTq7zYPnYRJD//dygrTsOL2iQXB2ipdgoCg3eLsnerJIDgaIuelNVfpnK4C6RjifiqUPV56
TTiBmAnb4URmIltSTAIFf0BuCr9WBOG3eka0USXHdioLveuVO6fnFsi+e4f0shdXR7hTAoubdwdG
wRdbBEOMiMsRUsOGUKW8X8MrgLQAPbFQipNFFmfyrnc99aXpEnEmfRVHW3qqpr308Hgdt6iBJVV0
ty5n3dDJ7pGj31uDwX+hPDgAa4zYvt4CRc3Ss07btjpUfgzhOTX88BEA/nJzZlnbkzfbJ/21npwh
WJvtMvNOVMUHq0nrss7ZwcJHEZjc3XSY8m6DolIzzSRBz77OyB3Jb+2gCunTOTgnT4MelsNnMulr
F5yQ3taq5K3RnZDhpG1Ufnsz95cvv3x0xfrE56IxdomikW8xti4/1cLlg0uaSx6dpgBrcVN1Po98
N3IqiPl3rKmYZ5KrFsPWQt5oEpPLjQ95PJUGNtJVao6t3qFaMsUWXZe9LBo8TGu+EQuIDq3lnIz9
5jGyaUwHMk0DGhduzn0Bte1FYf0A09Rl060YtNmfxxxzM6QOVZ7dBewW+74yrUsiktpnhyFMCxyO
KO5jHcTheB4ldSw35NC0igPuJPaNzc+6Nv12+poXuXutx96sz1pzkvmTQhLQn5WRUX6f5nBZQ7BH
JxvqgEBsU3x+/a5BLflkmFFJLngTU9U7LHNTp5JbeuD9eVjmmbuhN2DHLHuuw3aU2OFjRxZ7vC3s
isdkBlESHhyiyNtvJQvydAwsbqmtWlbsbeYa/KJaznLLJqPac6sbbeAvYTFIdlr68By92+wzqqjw
3gCeaB3ncOisV0KfpqXxbPnykCqbl6JtmCzhibEXHxouC4mleeghz5dyOOnJL+4yCSIi8PszB4il
ezYrj4uTm/Se9g2Qk/pUedq5MAbTqbdJW5XyPAZBBajT7cvknpNI/2qGi/mIpbOXdJPQY2IEkEHL
LjC1d0XcWuknq55FIFdEKubTQwPcK+TFeiQaCTSw+GhEjfrCtN+Q68InPPyAncS60YyB5303MoLY
pkQtzSvsz5m41nkxu5el1zA1oidjeiCgErpLNCgVM5qk4aqpoErp+8w+YQtB32PO0gL2oyzsoCP0
gHjXVe7o2N9M0WT2a3BVXvukaDXdZ/SowKB0afjIvV7211XIkHs32k2Y7YIyQYqnx2c7GFVA1zGX
/oNLRjydSSy8zok4V6jKLSlH8HZi7ugtbh2uJoUDqoxUICe+8Lvm/7F3ZsttI1kafpV5ATiAxH7L
nRS10bJk1Q1Csi3sW2JL4OnnA+3qtuQaOTzXdVOhqm6JBJDIPOc//xKZN0LpmbPHws7nupTSwstU
atWwQkLLnsG4v2svsyzg+0v8fTZN5KXRTBbU9yMedRLzUMclMiKI3O9S5H+RlN8gKdRIMLPegVI+
zlnH/7N6Ssv26Wee/Y9f/IGm+Ey1LQ9XfCbbDPh+SjXAyNn6AJKCrdpsNC2Yof8XTbE/+LQCNN2o
vCxzJuf/AFPAWUg6gGmP/uvPp+S0qW9aDt4cW+BCCFQLcR+S+uuWwydhqg0CfBkty+hvSbrBLsaS
9j7PcLFwq64hdKwXJzNzejBDErOMfvT3hNrADE5LBpIpslkcJXMGi623S9EvI/RNkgKkz4BI5hTR
Om3DU1iZBIW32JBaJLVZVnE/dOnNICzwRYpuNiIUVoaTqGXQWD6H95yoDvskXACmi4+MerDtrYS7
nMyQyK+hb+7gRUeLxoWeOnYSGo/W4cTJ6JSJpVnNYTdBdzsCdJyS0rG3jCkszqKky09xMnWHsvLq
i5Gxa7tQdY4FoTnFqyQriBUdHHefhypfJ8nUHiz0h5u26cxlAvnfgRCt61fS0YRaDAxmV71SaJhc
VSMaZPgy7jCC1Nc6ou4lbZd91KW3g1t9qsDPFib050u8UC+KQOWrhIH+HA4rqO9SoqLxVt60ekX4
s8/+6hUGSY4hyhuy4tGYmoR7kT15Abicblxbcw8588slGjiorpaL3YQIIf8qXLBtaD+K4iqbPtbE
j66GMbr3R0N8QkDnUAu4/WOBGd4iamp/pWNWFFzBNxf6OisjiuplrTEIvuiLwJw+FtJM024d4z6i
cUAqJNOgyyj6N53TJLQHRdlMS90GZ1toVgvHqLU5mZG6eVc+AyON3bemc5Qzg3ubi0bucIVSWzcv
UMDBc3CvVV60J81t8Rsdqb8jLBamxgRYConyZlIMARd3tHStpRMqorb385kgYKVX2hhjI7bScgXv
douX3STlJYrXWIuYa5XEimOgbfaN6y+rXhVTcXCDAm7EIw7K9klO1YAWDrpSrCWYJLelTIbboE3z
bVGXnouo1536ftj4QUSKIGE0lWxPPoXX6HwadMqEj1o/Ol64JnYnI41UhASDi83MClVQnPF6ZKO/
HGJAwnrDAVd0S8IojAeUB+qWqfhEB4YH7mwOYNADplqoCBa2gfU1xhOYe429dh+ldpyuBGfXuMBn
UF3CkNc9AkTqr/YU1ti41CI4FVmkVUt2kpqODEjoPrCLNL/SEmqqZV6N+vXUD05PXByMdcqtqMT7
kC7jMCZGtGM6p3Gouma4HIhU/Sg5R0h21qR6SOOMAE+7dkwcbizB0DsPr+torK+dOvbWbV9VS4ca
eyBUo9IvJ72x19AodYbf2bRDrVvdOI0s7n1VI/h1qQnpWsekyaj3DfQZSRLsASSDvVe5Gm7hDdQA
UueUPYtgWgAFA0IFAc5pvsBTtB2ZMkdiHelNe6I/K27oCMOtyxw8Mnr72k/6EIJepS6qrBIoQrVw
ejzv8v8eiL85EMHO5hPq/54t7J6Gpzj++Sj88St/DxZs2NJzTY9o35xZYbClfzDGOMk+4EuGWBOP
GVDpOX3nB2NMiA8I3lAgg4FaFowuoLsfZ6GB5gyLDXhUQL8zAfuPBgtv0LcZ4eZ48/laGKl5HNpv
Bgs47WRTgkDjY9NUVQflIm/GBTaqpVxOvN3HygrlbRRn8kvlzmRkcjNPzMtQolsaxhRZ7DG7a5SD
JSq2JyvNMZatr1VzPmL1iHUSf8fRQtANrS9jmjPiZuB12ea+jBQVJar+dUVew1FoeEREfjEQ+pOO
Wwbx6Wlux3d+iFIsMrTuW4EKBotxa7AY3MfRNe8a+01EyOgTjuXjk2tGY7wKI27bMgpR0C0kyq8N
XJ/6YI9a9Qx9NnlCoDDeUIIbKwE88Diyey79CquKpTlO7bdehgaKuczac+QZt2Hk3NLBovbBZFF8
6kw1pauf1ss/TFPO1hT/hZnPj8AhOY6nylyAIuINyp3j0wMFrnE+TpKOyEYAuK6EkoTHQ0hLoQ7V
MytZ5P4NtFpxLAbySqAjeyUxbbiBb6cIPTVuHMz2p66/nAI7uhKdVX5Ffq09YD/cnKJZ8G3HSXIJ
d9XAeSRqs3sqa28bRrJiLGyW154nP7UQhHd2NRxdZBx3IhJbwIuvSe3Uz+9ftP96dsFFW7M1G3ME
D8WABXPxdQkG68YLAx0Axyrz4NGYn34In/sz0zh1o2EKhxW4Kffw8do12aC5WOS4A2+aWWtIXIP+
XKUQxSA6DOo6xPjxMJQIVYKRn2pTiG/4MhsXoSaG66hzMMcOa7p/L7gPLSW2fhxn9zhl9iSZZvou
LoaCjVxq27Q3ndVYSuR9es6aNlu9v9An82vhdMdBCmNH/JS9gzfUtPQdIEFqTNfKHgS1jx9t7Pgx
o0c6WFY5fIHrh0itNYcvFXEGe3fM5E62BtVgBO+tOsvlBnXipUyv3J6DLGvSeJeaX/U8psRwZunV
KkXLduFZYb6MA091qzimV0V35m/1SeLXgeILDKtQJww+6fnxVUsu88isj7jyioexLapvHgg5cVOD
bBwUBT4cnMk18L9smp2vqpgYu1a/PMMjFF/9JYgDFydMhA3rOpqS3SijZBZahuJEUI66blqDG8rQ
e4OH0bQb7PndpEphWj80D5Ax62cfc5CjhbHsUg+V+o0v15s9y+agx7ZptsmCocez9N9MDETYB0HY
uxr0OH26bX20jRqU+3sMCGYFaEe2uz+vHVlOX6BVTcumbciltSgIvyZViXISeeOhbvX6gTO0WmVR
pm85Uj8r34KI3Tn5J5h9PuGl0qbm6s1im/HsjyWcyoXeAi82NmT7MS/FSekSNSx+Qf4SDdZ4aUUB
ruS4ym8wjBbzhlqmB2nDK1zbrSbWMwrE31S9ukL9NN2el22V1DjGzvIQWdvG0ajK4KWcJaieliMx
S4zmgQTE+ipuYvS8eRVh52CaRfxc6Om2LqWWL0kwQciJ/bizZWiWuuvUi7xrT6/L35n/nWel/92v
5ttvcu4wRYXLzKjcfdM9DbXRUGDI4ATy4Wir1sAjf5S19jGZUEFKA9bt0qkb7S4ZYzg9tqr86hLb
6UhtPfyZxoXJO9gtRIaa1Uv76intHZSrfg2StKwMGTyiDOFi8OAw9sgDtT+d63EB1ny8QpXmXMa+
8fXeU0xpIw1GW6fMQXqG0YS6qqsw3NRkkcgF7ca0gVbHfiEctpgiQkzq4Eb4RFK0fWEMTvDCu2ey
MY/lk6lc4+jgF36IRNUFmzrzgrvMrWfIEAaV95uZ3pvoofPNt5C0YBwKzxwewJvvDgdqTsUe7FPZ
2Wh8h6YJXljNgbfDoTfD2zOeLhPVqOsMOdO2PYuJRVE4VJpxfzhrrwdfyH1mDxKZRq3dUV77W3+w
WhzP6664JiUb51PB9Q85VOZFC5r1gj1yxSOKrecmGMjQniavh4M2qZvOGtJi6/auXFaJTW65kGxD
XRc8iMhIILJp3gH8UJBMQOw9NN9wU2WRepROAbA19ME+HiM583cLAGIh1De8stivkGgBhTWVMNaT
WRHoVKZ47ssdRKyiXphpVe0zqw8eC5dXnZpA3ZxfvcDXwq8yIIqTqQv/sSvS4DApKU5kSGGMkSdm
v/RFHX3Vq2baJIikHll5/Tcry+cdZL41iRscuhhBoqWjSV1YCHxOVSz1xYj/0p1Oemu4sGonRiGe
fDFL5o11GKk9NoTINKFaLjW69yNhR83KdjN1hZMJZ8n7ByhF4hsQg/BBDANQ0rFnz+Xgm7KBvRo7
bhzrTiiBWndJF04e7XlvJvuw3pI7ikUPc7x4EU0kK1GKVU+OaKfbyWBPWgPr7UlrdleEpWaHOiYZ
dAFbPU6XvZbE+SIMi03LGIDX1XD15xHPm09zTtqzGKz+Wxe7lrbyHTt3V8ByZYysrMguezKEEBfr
I+vAKsxsAT83yDaZEaAa9fEF2XmhplbjVLk05PknNZQGOtWoGbOlRkitXzvaLeZe47BqOr37SmoI
W2RazO41dbmDd9tsLd5aMqOR6S30+bnSzrYPiAF3tpb240qJeFr75vhgVFWxMksPx0R9jLAkT3gh
/NBisSaisZagVu4XrH9yCB59egC40Xeg3QxRHNDK7VSTWXEpVGDRRndpdM85EN83WgLiSgtterjO
5MlD41mAl1laO+Euom5BDGeyGywabMW/akTenjTYOhQ4UpUH3VMcVWRZreSEOSgRTxgJtETa6lxu
ypaH+pYb1QySn4OWWKfFSFRsgMC9saxVNkHWDcO22QcQFS2g5MR8jkgYw6zBcKr0Qmvbufzxx9sQ
joq2plPWn/MM24ZlW6PeBSlC16sV5A6HNn4MIwvBw8GnLC/woSb61jZMcwaqY4/11E23ZI4Q6mG4
iQI36PodM1fIqw3BRS9k0nrYg0/aOuty1Pd0s0a40OU0rK0e2ZfXOGRZOTJwF4PEAmIR11SZCxVK
BvzMYRZ2FegrgOHshRDiU1vWzAptytZgMRCLsswGOnmXyeyNyF0iggXGfZCZxun2/CL929n+prOF
WfMu0ksOTfHtSxt/6V75sHz/tR/NLUG0eNAiOSKKBf4R/KL/NLeu+YGTFaaT6eI+7v4cXzuz5map
EuJJLFaR8PI9/gZ69Q+oocCNgY3/vLmF9/16j7RgKcFQ0vG+RqyhwyR6fdIzgCZck5QUsJ6Qho8+
dh0RDoBVePt5dNJnD5M7LEaoAiBMUfAlmB0oSnpmUWm11Fvvzuu99IDCIaXryI69ZxEHrjkQ3ygA
Mh1yvJuw2MfOgmWMhh2hMC9zDfBLGmHtbypfw+vCoZjkNL+tCBVbceIQRkLRvzZqF7aywWdCtsC1
Av76UtdrfUVE5ec+8+86ApcY75SYddvJswPUtCJhvFmkBs4eqIYR3ffyM7A0Kn+7Nxdn34s8cO8x
Jj0lpvHcQ5bmd6vPWQlDMmzNhSpdRvKOuDUIYcKun+txKtWudVl/dmjEF61kwj5oXB6xqGIJSonn
gebupfT2YYHPftBwa3rYB2GbY06apC94AKuF43ArSWMAO6/5o+iwTMho4Scugduge/s8xlmAoT1S
KJ3v0FeWto4Cwdyf/I1dgjxqUyIuWTmcrMs+tW4B5dr1/JuJBS0v9rtkMQl2/XDkFlQZli/0stNt
WGa3/pj166zhIxn+2xe2VfP1B1Osu5ovZFZOCqIffkob6BmBS8vkl8XLCN65I2kNeUswpityqoAp
sHT6EmSawX3w72jY2zXaJMKiiCdEAg2zhZE0W7/ei6VM/OYu8IL0WPsOuLeWTZtq0umIvLk6ZIbH
QMxlbKDdnRdJXI9swRbyrsplHTB7p2PCC0fq/h2DtB5yAf/Idfu2j/lSYZJae9BIf2MkTCTKMFcH
1wc275n3rXQaySVqe3oCg56lbMTa7fHqcwIHBgpzT9wqoGDktn3Fen4hH8NcCAT6i2yIn010bQsx
8W9JgFtfb2jFamg9AjeJRlnCwKCQMCqyIt1qutRRFCwpLj+fn3ceeji4ZSyrduB6ie3y5zAMHn3N
sKJzvOygG+ELLzmrmqoZqIHV6bkslXJ+F8K6HT9lEf9K+skzpQXPX/neooeYf9Vxuyh+70ZIH+uh
5j3haAgOA85zlxGGGeSCNp9dkouXjssT9joWk8fbeL4ZRcVLMWj8X6s0f85LevKA+faBus9eWwGL
NktxThoL3zjlTVItBaJ/zib8YkzidzYElok1PZm+yuXcBup4FQ1h1FwgH1TbEArmEf+dmBn9xOgC
ic1yHMxjPCQ47XTIb8yC/1ENRXrpCV5UU2cj8Ho0XQTpZWud90TP+vi2j+yr8+sFkjHtdKMTa2Wh
xe9K3FbKDp0ShnvNyiJ15ACWhbmGbqZrEDlewxSm4/nZYsI3Z3wUR6cP5i2EJVBU9JAmk9/leZVP
bjptmA342ya0UEaQJ7RBHZqtBo3lfF4A8wrnFb+NranYmiPbmN/zflvTbHY0P+a2G+bYOZaRSkW7
7hMjeCK3V9vZc5NLpAbGtJ2h7QKfmhrfv+d45IfBSF9CWDILGGvsK4ROUxJhkCQKIzjoGBEdIRip
K1vZW29InolaG3EQHYpjkIp0jQ8SRmqTru1Cm/e0REB/ZGDlb1yHRYY9VnHUGix/JgL22HtzZB1s
DjBkGCBbWzIdmoVOEsgxMEB3rMZ0lkxYzBXkrmZRM4bZDw5ezWcnFBXn+k4vbXOtkWG+dEM8pYKB
R3cOowo6cRsxqNxSdI1b5vUAlRQ2Sxt99jLo+QpDh4yLV6Tc5TgP7nI3w1Zr3puEr8T6/NLCz6Ib
CLU7/nZ0Y0uWhLStWzEm45YQbW9hQ5fm2MFUiEDTakPNxPMrM30FTayAQmqpq85NX7Du4NYwVoAB
wS12KKBWac6f7Ayeq1XAgrNU26w0z2YLRIsDF1ILbvBxgWJFZbX1gvqlntUXeYf6LkB8EcbsJ2j3
4o0h5RfEPPa6IAV6iXLiPi+ZxKVadKMN3ZU7O/aagxcexliF0CSzJjNWqNL1tcCdX8caW3PmiPDp
r9TOUOg5VATOGqSz0VASyeRZJKVaGcTGAljq4s4O02yFl3yVXEI+6w5ENPEITR2a2SIIDatbJzo6
+qiM25sotMipWDhGFrrI4kgXXY5py5xlhG7G0DaqDLCGWjtUQfektWX5tUF8ZMV6yYzRVOkLUzht
ojrVpqlZsv0Pu7aQ5QaCivIrAo5rk7ZV8s4nFlLZkKMI9xsvuCTBa9I2mUlSzxVTWs/dQyhq8l0L
SKx9JhqzX0YdFmnHAGUJ5kEyM5xlPaZ1fGX3RA+vQ1EE2qnA7+kQuc7d+93fjI7+BMHMdQ1eqB5q
cgwUGbJTd/1MwM98TeC8JbudG4/jFi/QFxJ1PbYg7440TOJUW946K/5t9Aqjj18/dzamE2gewG/f
1FPQmhHItVW3M4bzZsc7aMbp12IApwbZf3n/Kt/wl79fJQzmWTBOpzur8H++ymkINQvvk26XjSyQ
uRLw00Bbh1qjf8fg/20CftMECMPw3x1vXcZfCAp5Kn4ecP34pR89gAc3w5g9t//jifCfHsDXEc7A
vTsPmCj5HaZYPwZclvfBoHMAx/WJ8GEwxrf4uwcwPrB//advYFr9R5YIrwcNNgHz9Kw0GnBOGDRg
wPB6EdUKkWedNZAP2L6h2PUhtmw7afcxQVd64eSLMgLJPSbME4ZPMSFSe1WNESpI8l/tJzcmdd1Y
jTq4kSKm2Jlw4yiszEouQkG0y4JYdzr5GgVEs31/+c/f7KeXXDAiAfvn1oJ32zYd1utv7jXdkAWM
py6w7VEnIyKxz0YCeCTTUaeEGPH7ff8DTW/eN15/JCbWhmtB2kEOwz17/ZFanMEs6MrwwnH8Y9m6
GnaPPTSabULwV60v0lqrd4bUq0d/QF2rlp3Vu9aOBqcPNthfG+U+cGOa/al3uSuFE8AgEK2jbuCi
QTIlbZopn2kZd5lgzr0lA6C8SJo5mS0EcOsXOKgy+KrxUZiWtgK8w0oYj6ELzenVKZswe+NMIzqp
qMpmkdSzVaKPN2a4xroFfuiAScvfZFMG8LArc0gsHbx6oPnRicWdNEwWAQkZ9pM0c3LELQ2a2tRW
xpX08O6jDIhHWIixDxfRmL85DP5MruooFHcGIyeYameycCOT+pH0AeZWzsDXAHfy1Bo9ZPUo+gGu
qFOCMl4D7vCNcCo09zjLReoTCH8EmbfWhHEnkshoLkQJUepqSjFS3jju6FSfGb7A3G1lw/oLG1ix
GuSR/jTJQtzhkyjUQwXBWfsLp27uXAz4FS7Glqzovaw8+N+9hASzJG2cj87Iog0XIFh8O8TWWOgo
cgpgrcyB6zcBUnQHB/mCiYI1nPOv08J+SuD23nc0z/d9Nyu3sBWQ+aqOndvImUU3elNzk2JydWkf
CUdsPsPPxUzYYmyWEwCcwmi1Y3NGfTS0MStlt/X0EbiJx9qjuGE0B9QWHab5kbjzzcEHEDr4UJnl
hV9rTGfjrNUgPsFEuYzCYbrVPB18M1G8vGbIEbWqa+TP60aOvISZb/AtpeMO7qrsiZcjfzvEAKTG
8R4ke7xzWtFeabavXJwRAvrTye7KpzBp7csRdu29RgrlFfZ02Q3K7fAJjDPelVpmeUsStNynOZ7y
Aatv+M2UmuRMDMwr+6GHnhwlA3ccR8N0PAgikpmz4p+NvSBTtFuwSA31LrxQhOESA01sQnNHXutQ
PcwNUyStyJZ5V5vGtBgtL5rMVcKKFF+GXPHs4PlYwwvFYlc98iP5zJViYkjdCkcTE+x4WYaskUYU
EFaj0jfuSLzj8WSphiWahvUBrpgDc/w1EabVI3eGl8tNCl7KtCqRCDS6VjWfG5rAE7I8XgQkutzg
WFTC2TIaLS9sMaEnCxQEJvxXy3STBAKo3bTrXRdN8DnNggg2hBm0m2sHz+dpYfC2+WuloPKDesys
ZSxty4siSoW8Q4mhafcaoar1sRVSk9iG+3yTbDTZfifMwP1PMRYC6SlA67tTuSZrym3T3E+9xQYx
jTn3UgJ00mzpA6Rb3w+5EdiUS/xKPbjuFrtKdKhqQKvleSGTZsyDKzWf99jp55cC7zH+ihpM9tDC
KsUdUyaAaIbzkfNZZV4nrpOASFjCnIyzZn0wrlD1JHivZTmfCWE3wc4/CCUUZEOSoLjAm7T9ahK/
nD5IdggDLWSA18J1CePL8cA90Wms3SzU8AnBFheolOV0aGqXZ96SlXqVIPJUDx5p1+k32y2EqKEM
YeCxzgEbxHXO+TPVC9ElIZTZQniMxDGWgAsbEb4l8TlwJ6gVcaj/Rcw1dPM49K6IivU/230XLMvJ
+EjascILJS+7T7O6AIpiE61YGM3S7MJob2Z+sDKDAHZYHvfDwjCN0V5Fbm7vNMxdhmNpJbUWP4SR
1TUbq7Kdgra/GmnTSb7ZY42l3zc2kiwgMLKx+5hpdEZk1khac4z/h7czUhE+Z03gflOhGSyg+hXX
beYcOyRJI8Q9qW6d0g3/ss2+WANdoOMuGvNEYmzxl2FF+UYUekjGwZTbzGFdeeOHmB671dxtCoxr
LuMqzD6JpMGHHa7UhoAXBfFEofYmIWfdw1W/JoY3P9pW3627wc1u2darvxJmpx97K7sZAPCTrawb
a1PTkM0xvwXpGWX8MWyc7NOQW024kTDIcCihKgD2nw4ZJhEbJo4YwtZDAfLlwkmOe7O849CpPhc2
89pVMjXFBqFb+RA5sKcNjh4fyBztBlAGst7KUTSPcZ8jS3Gbl1i6cpV1lrUTUxKi5BHiykbiYa0i
3S7GhRopB1YNs6aLusnLLSN+JihJZpZ7N4KMF9rGbRKU1VYnHHMlucbPSSoraNuid/YFcc49kIDb
XdWtFXzEqcdhLDEhE9J8BEWJNnmbEXL1lRa19QUbNoqeohj3g2b4+6lNEW01UjKtQwxRd2OywynV
uevjfvqq61lyAcY7XchC4m/7foXypu+hJJqzJXVcuucJ7i8l0YjLCAbLrXVgesgZ5mo6RwzLln2u
QMlBBhkwtbnEbpGfdS3hJX3/C/xSTaKjhMrlokYlyhPw+nWBVJe5iaK/Cg6qreSOJKdsqQ8mp6Cl
SSKgdDIv0SjI33zqXHa9Lsug7zBqF5DFMAZ/66ePuywBXoPtH3DhqR6xY2FnqlqBoub9q3vTcHF7
8cSHlA0hjLsLMef11fVR6XSNj9rLSmc9FCwcDo1CVY/Ihdix/vzDmA+QGEmFTmbBm1tJnw+NgCr0
QHaZvy7LyNpjccIcMCbi7/2P+rWSxniUQRzNgP4P6XV1iABLU7pzMJ3RuCqIjt7ag49dideWF41b
/i6h9B8+b2b6wTDAHhXF65vGlbAM9o0stxk8R8H99zOwiHSOLALPKYdw0eH2vn+Nv64RvE3tuUvG
GkQw7Hj97DAprHWVpc6h64h6xqLUxKaIULj/x6e4sHERRJO/+jYzIQvEAMzZOIcQd9/dGBfx1vWI
Df/zT6GhZLKNKph1/2ZpOIBtNdNc5+CTObhyYlJPhAKPfv9T/uEpQSlHww4D0mNM9eaOpXiKx1Vc
2gcRyHgby4hn0o8DkqExaI2rtkJ+9JuW7tftgz19fsl8Ppif3lwY3tnBOGSOddDKwPlsdIBqk06S
NmA9FiqFNyJ7cZqJzev9S/31xZ6dDzBVPiv2f1mQxLnE+lTZ4pDOaccBJlMXrYNH85Q43vH9j/qH
S2RxoNSgBiew5+1ehQZb8lG5OCgZYQGaG+XF1LTVY2axYNK5g1Pzqnn/Q//p+hwOB+JXbMex3+Jh
vR4XZgRn7JA5tdwVuWXuM92LtjQ6v33RZmjizW5M8qlrM208Oz3+8qZFnvQgW+gHLM6YXCRGbkPh
dvXsVPWTxH4niwg7x/H2Rg3UdQO1VnPV170KNpbWWDQXpf2UhaL5akSNSdU5wWO/8VLEXL+5Lf/0
TYE+CGAxBc4lbw0iitgeiPoJWOGzLBQGYVw9JnjPNzjdohFcMMD63VH11oKSM4RIG94qTseZXPw2
CCvMwEsCjpgDzB9qXWzg6R9apdqvnjQ4saIqmNd7EqNVJAXmse/tWQ0c++pUNwKouiZBq95QJcXb
dsRA7o/fel9np2StGGS//DISZpoVTT3c2UM+eRTdup38ZRB0eWjAeuPFUOu/g3F+WZuIlua3ASiH
JWq9nUHXcTMX/eN06K3AemKQCIY+1gXLVFV043/4IvBh4EY4HpKLw3HwZk/zJiKtwtofDwre5U1S
pP5Rbzy6HFuv6JLe/7Bfjpz5w+ZwcaiY1GK2eH3k5KlmVCj1xoMT2DSWRMuxsngR6RLf/6Azl+lV
AQRVwJnPbpuLw3tm/iY/WY5kZhQrp3IHDnCJMFinh+uWmte06adAK6fmokp6kBArtLwjIvEcy4bK
NRESEeaIr3StTjhdgBNoRA6by4YAtcfJlXLHdAooC9TL3OjZjH4MdUpzPBAWd9MWpV/+Lqfp18Vg
zyYXAKa+Df151hb8fCGIYlB85E1zEBN4/cDg8CLHhWMb6uMfFz2OjUG6A1sQwNZFDv36o9pQF22v
InmQaPX3aIW5/rqs/TUirvLCKtRv8cP59PrpKVkca6Tk8Orj1GLrvzylYiLzsGa+dXBqZX2DPdof
pIUzzRkQcVwCxVb1lNmfSgUH+zcr5O0SwWiJ8FjHQeaFMoJK6A0x0sqCNraGODkY0N7zaaUnWH02
2xFfFVMsBxV4z46RptaqLxujQaRV8gaaMox3oh3xL8LycjzpRM/mWKDOeE0tyXhaWB3uq0imWUcS
6kWy7fj7N247MjLvyyG2dxAOU2wgU88sb+2kme7lvLzI8qR6GJEkV4dejhVTQaeBUoq8GcfSIAX3
I0OUgz6ueyS4Hnx7vC51DVWrbqT57QDagOCu1bbKip2bcjQ0tF4uPoyg2AUKIbcW+hFYWi+WjWt3
PsIIWR3bFO7o0s2qaViV46yTKqaYAXpsLK0+szv8CA18EYtFV8d2C/at9wMk1ikpCFfLjATwqKuM
zPg6kBgBKK4lvC+wxGcwdAzT6AajJH52tRozA6cEotz6OLJFO8KyaEqKmqHNeqrdH8Vnn2J/v4FU
x2FTV7xrUZHZ4wtoeTwsUyOUNO6jhJywDz1NnSo1wfcy8zIrj2lY9+1tYzY8EFG5vN2lkVfpieQL
zgvZtQaKex3f+1QX3jF0nDI9uZXRfMWUlKsYTMio3wgK6SxI1cYMRQ0Zj1npMb/IpeOBMPB1P1ZE
KfjrVCTWsedu9iAaHdhcnLaEeGKCz8eDg4BctVMEEO7lo4P1uDnbbBCXExjP04Axba2STvuoSrIe
CdOYOLV8HdtwRPgZOtFrpAZ2ezJQ6MHoZ7kwWQVtlkv8EEiegR1n7fteNm666lrsCaeqQAXtCLZw
1G6soKLoaXGFO8TuEdKrMewjpeE+0Cqjj6+wJALT8qoOwbrKaCEXgnhuiRkdBEliUG38IbyYlMfL
AtGZuNJiydlwrgPA7Fl9U0hM+y5ySnAzyF7meBEAhHg1aFupXvx2Cm68qVc33yE4O+v4MmakjO9e
EjF6hmDddM1QodaZXysIyXPWC+/M4JqJ9zRnn0jAeaTl+M5E8Q60F2xetBbbuHRsVlHtOTRGET4+
+VI0M2aOJTEBlXE59BsVg8N/H80gpXoKbHMuJOA1gMeVroWhfjIjsRJ4HlcN2h9l6CDw5+PPdTpA
xgjsyj1icj8HsuixSjall2KikPshr2leaUwastHixuIra+E34oswvm2Kmi9iwN2QkJZFc4I5Wau/
OuWaWg/QY+M04ZU+Fg+2yow7BwWwtewkhMxvnsYkY514tbBuR6MCBY6wGoBP0RmDm3MeMwaIykUE
WsBaQUtFbENktab7QGGOdpgE0LasGOZj7KNhhhpMebxkC7eTQyaxHViNmTkYzO6LyQMRgCJ1yHVd
AbWBkGN3ai/gaybD9xP/3znpb+akFG9zq/t/ywD3gO1FGTc/z0l//NLfc1IXp3dwq3P6CXzIuan9
IQT0jQ84/DlUywBjkCZnBdjfc1JsBNHg6RRZDi5oukW79WNOajoffMd1PSCSWSCooyx8YxX/nnU8
RdSb0xv2Jp5ulIzo8m2ImXzSq9LEYRVlRhMdVG2AYA4Vtnhomp0LkHTceTDIs1ZWl/gfgVuRsLSB
TdCC3nv4kIcN9N2dNPIAqvJs0zmdHTuzs3tny7K87c6ensbZ3zP1E/lQn10/+7MDKJNMvKt60WDt
QchQvcgCHGcX3dk7NJhtRPEux1EUXvS0h72Oz2gxW45OGTUe1KhE4UQ6lMEBMUTVLyxPQ4E0m5Z6
s31p6/k49E06nqbYYrTNcsRqAKFtOFji6Auc4Bs/dy4HBGuLvO9OzWyUCoCPZyqsQrhD9mylWs2m
qmq2VwVNJb43gWS0dlVJEkziKVx+ClsPvYWTVKfMrvotf57w8Kkcd+EAxiUqif1O5G1VzNBj5raU
eDLZGAphQsvN5PQ3mJIFNfxCVzygPp6nPzL7aDBTWvuR9VfYjxVW0qO/KibTvOlEQhBdiS1uZIib
yJnQGhSOu0YcTsgZXMQb09UyXMuHk60PzdLOMpktKuVGX5xAVFvLLU3yLor0grMxW7HB1qcekzdu
O4SAS3Zz62qIZgp/203dUR/WtSjLq6CS+UvSO/4GhibJdzZM8VC6zYn+84sdBOXKICYDyWdUA2Tw
j8ieHtjejAX5AgXOOfaBgoPDGNejj4kE3DeVry5MavubuNHr2yqNnqk5oie7dAYOJnWR6f/L3pks
x41sW/aL8Ax9M42+JRkkRZGcwNgJgKMH3NF9fS3wNpZiqiTLqumbpN1rlikoEB7ux8/Ze21nXDlz
kCHHCoRZtwIRWw75HYFZRPKk8A9NKwW1xRtBHpVemkww6xtStaRx335Lh4m+cGsOV2PSwk0bHMRZ
hMWvNCqZld6F0f3ke+T7ZmzWikOjDPhjhSCspaqMo4US64AY/j3j3+dItbMLzho2bdi7wa2XONXF
B+S+wBAlwkUVTdMVmCair6sOP6E+lNtJU8WtbrKiOYvkCfqWfRwx1lSNBSKKZX8uB2t6Yj5IIh4S
/vhgMxdeVTZou4VldfaqJpJvq0QIUg1KNLey9qDH7rmDW+Mt8JbMhb0vlj5n+g65aof9gDW4GnTy
WFSoySU+pwdNy4jBmW79ZNQ3oXe0u1nmWRePY68EQ/nmWsMUauBkWwWZfWvUekZHqnpr4Uvjwywf
Rou+Bqfgc+4RcZoCohmXeWKitu2zZTF/U+O7FoWAScFSc/zo321FagDojHBX9Z127v2A5pOqIhrl
9hObYXttVvmw0dqmZGYZOWBdWvvBdjWwyIIotTzEdKNZ9MSEBsQgBrKRmE+dF8Le9vJmi8/K3Iv2
MMkE0rCMF2gzQaonV4TT4NtxiZBo8HfkjCLXfV8lmxSM8dJORUu+g5VdKt+J9p3gNWOZYwYduCCH
ByjRhUxNCHsVnJx0gK3TdIexsXoC6RCSrnqj7S+9LR8UrNKdVo8oOsHvgOGCGm/3+h2pkHYWrGqj
McXNGPZWTlgRuB4Y2NhYnLXrTqQbWmO1sU0q+thPwhuw5Mm1E7cvBZj+PeRoqq/EeHErKsdF3Ojy
uW34yHoeV6uGYuQYZUW+0U2HJa1HINZzO0MiGGc3I9vuIh7Y74BVliUxcOPzpALmUyH7M0RFsqrH
YXwOxiGJGPXp9V3dDHeFjn8U2WfOyDKGRtIFmapuIhQVe6sCvLatgEyCp3ZgLwFMZ+CXdiFU/UJm
KyhUwa0U3o+q1PtlZA7Gpo/9jCwdH4AYQmCJfsstyKhGlQYuApmhcgTuyMTVmKiTWOebMt8Q54Hf
ZkHxmw3qIc7G1rB3I6aiAyr0WHG2aPVbqolypFYSChlg3JvudUotrYgyYcKYKl9Mp8Fu3AttxvLO
aojHYwbO0ts3snMeWyNpDvGUA4li3uq8SlZ/sjQAsMVLQws9iOc0Gm5pHPgmtDi9OZSm7h/qMdQ2
MhBFtAtruYfAEV3HmcrufE1Y3qJBIb+F0sjCDaY+fqrwCaw70853BmzoF5ooerDIfXIN4exL+xRZ
DVxHmNWeu5h60qG7yuf3YXVdt8Birl0qtvYfRWrr/YJJWH+WXdsyKTcxB4CnHUC0YxaIgEPgSF/Y
0NC/66FVv9SNnjxxJkdI+HN1JoA0vyY5NvgxzwEnyuvQwo+ElkFDJnCV68itDTf7yHPLfXeKwGFw
iXdYMbDvsnUU2MneKbs9APecWYlhjlSdjZ+jeeItLtCP+A+qG51T5rbZuyZ0QRGqTHO2FCQwRQio
eOAcCdbc66KNGkdTW5aeV4VLg8zZaN/AfHpLkySw2YwQnARp0d0MXg3/Jh9j7SbBjlHhRM6bJ0F9
fGVluDRZxdL2lmaQT/tA1ek79JUUE1hxhy4VHS2CwXCfcoVeQablx1qVsr6eaqTbS4yM/rgw2yTM
1yONsjNGxP7J6cf+I/Tj+pnuXbcpNBE0GDKguMDIGbUDhtbupnDYb9D0N0DB9ZHYqaZArWrRgtop
b2QUCMajeg5A0eCcmkK1rwyM3yuRiBrbJD7B7zUZUDbXFQs0jx1yEdcGq75yZZXt+c0lNBZMHZPy
aA81zYQ4WFteoz8hQgjtdZHoKQraTgO3SVbIbRhUGJat0UN/rRjC174ttmzPAkGx0eVLKzU9iD6y
PhggFFduZeursUNVnoESRhpcETfpN/a61p166Qq03U6MvHVhtNXFUK0kvcIJTpnWERXghaVcDZ6o
9oyfAduRstc8pY2YmQSRgomsSBV4xDtRFWtpByOxHaKePmbo/DnU+2pFa/rVjuLgmxcXBFdGbblB
h94RfYrPEhZMl5basg9SdkRnGPV9Qoz6OZhs77nj4rqr4mqMgMw4SLxHa7ReiXePjzI0rIdAxjFo
s9wabLo1Hb3HEh125A/8z5TIGn8nQELc+mlYd8sBO+pLR9jWsiqc6jkiwOXiBBL4ohhM/UmR6IGl
Re8Va0lv1cInUOY9qM1arIlUj2YOvAgfk0AW35AAu+3Gwm95VK0iL0VoWrxiGoDczLPSvYjSGx1Y
22NdeFfR2K3KOO+WnT9DgRTJgaMMLsyxdaTddrSKgtxLVk5QmdduRm3oG5G3xQMzJ7U1nf0aeLhe
FjYmvgd4yB4Rv3lvA47UaEssjTbRt3hWoqtWmtO6xywIXSYDCmE7cjVVVkZ8jK5OhhavXdXkH7Ew
Faxm5XofLjflGAIo7srUlc23iOvxq4sBb9OVeA4WfJtopqvGVufYHGjRUGa13ERpJS+SJhIEfqS2
eK/0oCsAtPGPCgIRW4vVn0kljb9n4ZDdJ44eb8lm0bgfhOrUVAOoXSN1/WPaQA+KdGrEvI8O/pRr
LfTIGo9oEuAlKcwofWx9Dx5UHPYYyWM6VkTXI01a1+E0Hef286FnZH7iE2Ynk1SAt3BK5CbHprrL
q7rbRMHcm8kia2Wm0/eK3hUwItNoXsBtejcWwvEP4J7N/vPq97+35D/ekkm8+e0tuexffr4hf/4H
/74hIxc2HNDi9r/hb/+5Hbv/AxV2VoHPqgvzJ2KcNd+O5zkjV2dGOrP/7z8qYv1/LNebjdHctOlM
/7NgNdtCqvzX3jbjLMthBoHuJNC5J1tf2stjLmVXeIl/0Ot8OGqirTCMmentYDnpe150077/PJe8
DL48mqf5uPo8uD7PMDQ92g2/a042trMO/ZwMH9KJ+8yxng/BWCYi2pefpxTALEtb1p9HpoFmjB+R
9zA6sr+oprKIW8fLEx7Y67P3bj58u1r5D/FQggyZPk9n+XlS09DNl5xB+3g+xrv5QBefZ7v7ec7j
pHHfQfgRX0gVEGWUAyIYuu8yqe1bChmqBdVV4Q85lxCR1p3TTFH+U1yLp2kuNWwQHN+HiJAjc2zj
H5plUY8EkVPXi2bwbojLJGxpGK32BrzQcGbcYvRAlu3xh5dr2qUsRI+Ap8ujq04zw737WQtFVBm0
HkrLPsHqScVSF5PBOdyr+GWqomKXEe+5drowfsI+Fw1Lyyc9m/43NRiX+OwOXVR8rRxF3YKMeZf0
WbRFauofoLx3W520TWs15bl7l8fRlGwJYcq8xYjJGu8VMyXq5rQwohWawOB9NPSholvQePqSA4uL
F9KjJfmq9QH07xxiZbjTgluxu8zqITjOnu7PjgnG9KDyr+yxDJJN2HnqtvPyehfhsN6lmt6+xho6
wWWQYM1e2pNLwljWy4Ph+dRH5sDLCbJMgkkqsmvDoxW78KNJXMMHKdWSXbp7zJQ+LlxlS5+mQgk9
fJZiYm2MCPhjNhjKVZT3Akdk0VwX8bzhD7gPFwRJ18h8BxqPgDjkgSx6+H1uPEQ3vqx+MBkd1U6X
U53gJLLKHz1OHVjxKEjB8RGk9gYWz8XvRarVQ6hIvAaNUq+hfgiL+Ge3e6GZ7t+4fcORxym7CTSr
gd9t1dbGKEmfpTdp9NcTHHrxUOtpOHSXSfOTEjQpUj259ehm3/bYvW5yE3Jf9s63ixQX42UDCXlG
CsRaewK+MZbJle56eXgVzTA/RAa0aW3ZPfVOD+piBPoX+TwDnjp4w+mOJAw03Z+MQOA1XbELC6Pa
IMIgr3TGCXZkLBwozNNNm6c5P2+wg2CAlnCh+oU3IwntGU7YzpjCWhrhRszoQuB9AF1mnGETWVCT
IRySRWacyxl6OJT2rW4HOzLDndM0gxFHHUTiMMMSabbw3tUnQ7GbcYqF37AC7aLWESmXo7tqZ/Qi
l5dgA7dRMr9v8nVCS2tPu6Q/qRnb2M8Ax9rhOrdAVl0f3bZWB3NGPY5GAfUxmQGQriiADAbtZYr5
YaZQIidokdC0yAz2U0bypb0SrhsDMxDtvabM7Ap6hAdzkRM4GRzjDi8ku5Y/oykDavmF/omrxBK1
QFvro+YGZtlBtbSgWwYz5pJoMNTlpbUTEDDdGYWZz1BMGPyUWp+kzKHNwJVMLlL0GaTJfa6/Z8Qc
04wBs+nNwE3zE71pCvPWZayxYnvCw2iD6ESXgc4YIsac89TSeCdHcs30ZTiNOa0mK7PtRxSrYhWn
XMeHKo4PnpLePQI7dax6NxvYpFr2FPpf3GQS4hHe9IlUMn750XStpxiMkyISzDrYG9Oo8nclgK6d
gnZ46g0tGNZRGw2b0JzUUhZ6viQbPlpGSVpf5bOwzCPxhNLGfNHJG1koNJ0bWNvTAvCSXBMVrUP0
4qVc+ixO1+FEu2bpkt8bc88R/FB9LQjeEiwIvHOr4+5MN39YgvEoTgndgWuBce6900HSgHVnciHh
V+oETa+E7alN0/r5I70g/yaWINHwEBfyUfjOxnSUduWkQ3FtEAXNNS7S75GNZD9aGNtPpADYd149
FBdMvNF6pPezySrqvm6S2K91u01BXGhEw/lmxqYbJ+ousa3y4CNgebFALu8sq+5P3E+Ls48oYDdo
jnHdtk66xH2j+FX1411k5AihcxINrmQH9l4Pwu7UOlm402PI8p1oU9I4fbbMLLo2glbsEuglsNqU
5y/Szve4O1vRyhJQYqBjxNNBz6p4A2o6v0rMLPwWF9y9F3nltM9jYiJjnrQuOZmkJe5aM6wR/RvD
ay5VCk+1mu6tjsFwFQqPcMwsYeTi1e23mkHsaaLgPHEhILo6c3XBeqvjW4J4jTvYUyboaFGtRsIE
xqVLjNz3qq7aG2tiRhW35exWnHd7TvThJU7r7N6KZ7s1FLKBJpQFdNskElOwKg/MeC5Sja24jhrL
gEmg1+7c+R1dTLT6I/kuWbErB69JvgOTAuK5lCg0OYlS3RfXUxl3sNctla+V4dYrzLfgWyt9mN59
2blrHAkFPBq0xIvZckNwV9OHiyge1bbX8/t+gBJDZHa0ZpFCoozbbKWKIrtYJH/TTPYOKtKqVe02
/9aN/G99/Kf6eJbm/K4+Pr8kxcdPBfK//ot/F8guE59ZNYiGeZ4WIV787wgJEge6aKTBjoHqdPbM
/XeCxNwJSBfALgpXH1Uvlet/amQLEAcbH3hKhKo2TrN/MkH6Im3BrYmQFYbhDDREavfVOzaCK4JU
qk077tGIWZzxzBr9y9u4+ZeU5KcU4Z+LcB5BRerQMwwwxRkoaX4eUYW9ymBJYk/vQosbvr/QRgAD
Lq/0v5O7/4enzB/0L2IjDt1hcGKe4hXPrfZcDh/S+dcc9afg5n/yQb7IgLykBHzf8Qg1XTz9Aray
nl5//ykQYX2R/9k+GjfuPsiBWRkQw768rhYNioi6mnQhrWjeSs9lipPocBG8nkc7YZrdQinAlJ+p
8GC1utoMrTWsOeCJ4hq6fptUTfNg4koi+WpqxaqR3oWGc4crpBv6U9C4yaakR78ikaBjlBGGdwmD
jvjTZg4l2yeTR3ji2LqdR/O2es79aiV8vwW5bHQ7xcCGYzGmxx8QcpgSg3POKjhjaa3KhZtgGnIb
JfaxnnlHnbDoJy2nGGOmNMZgKTT3CC9kXE6Eh6xjzemOMqK3vEgHOtK0f9RJ0ST8RjMgW0FjMtlz
6zcXmtAhTHJrzZSwW7V4Sba22Z7IzZLfhmIEOxIqY4tBKVuXViP2ds6JnSnD3pAkhIF+qIyzr6dw
ssHY4acYulvLk/whqS9P3gSKs5x8E4YqzetzCEt6V4qAAqFU8SUUXf8WyHy8dJOlWmAdlFoeXIUt
vsKPHrvkI+HvjVgBXpu+uT0qp1U/GR9Ng9pj6bS2/KHVNtPOQWTyIcBxGG8GV9qXDqTKEifPc+7Y
1J+jY8pFLgE3uKPjrvIqlPRoQ3zqCSTJNZRkj4sN4JBl4IAOU5nQrkRkf8iWUMl+lOpdTMM3ezI/
Ai6LT4NJhWMrLXlEEyP2OjE3gKPj2tgWvf0xQZBGfdTX004gQV9gj+BLcEJGTkrnz8sH/h5i8NJD
HjjtQ6LRtsyG2jvmNMPOVU7KiOU0ZFsTKElVZAowM1a3Cpqq2fSmr29JI8bZhO43WgbhSOYIXUIB
nRbxtIMhfUf+Ng8wJ/z3tZBbJsjpTjiiu4OvqO4kJ/xyaoKWheEnziWLiOfUsesdmMfb+DZKte6Q
a1/7Aa9zUVtGCACkMleA470r2QdC7IXp5ghAasqxAdchKOkmNG5JM44uY5Todzjq0mEBiMy5hlko
tnEU6VvDbsLXkKsp91dTC6/MPmD8kcaepxZE1TKwCEP7GvaduRrBRmDLjOwDreT6VGtgw4x86vZu
ULk3oWZp23bOS/CMPDr1tvMQ5vV0kXDTGJQxj8GKV7vmvm4k+i41UKKlSRy+SpBFi6DqS0mnWmnb
coz9H7ZISfmJQrlscXUdG5ourzGMp3WkattYIPjU11org0VYBvP7CCmJV8Y0vGewvMWy7QYYSlGl
74zWGHc5goYT7Uf7Xh/SaR2OcGx4mGNsfa9ocFnY/aNvhh1Jyk580fNa33XUai5KAqLGEtzV1iJH
Sf5mpNxH61zlV0w0+pcGvOW5UFFwDfPNuiclaWSo2dJCRZ3gHD8FmlYH4iSqGv+GRmbxMsZOf2lG
DLmDiOXV0NbuyRi88cwN0TmmFRRPo3YAr47SvasYt63kNE67utdAGSIq5AGofWYIm0lruJl0OEiT
HqYeNmbXWSVciIls7/Uf6PFQzsVQ45mbdQIgudvuaM63IDPydsvScFYDFvdNhexvK8s+yldtlbTM
92OybHW7Pma9S+RwXNbx/YRtKVpAkuDPdMLYXYnAI+vaK6YDf9vo3gTHdhjTsT4SZz8uMydM6qXA
/iQWTi5IJaBi2BBt5q5oJgd7pw3KDbblkkJwjo6PU1h+hWuxJnyIMxuqBKAsY9PstYYAnUVc++OG
BFVtjTYKxZKpZ8GSEQvvYSinAUKUP9wUWVO/Uu9KtrEuvWRU6dtY6ONSsgs8M8CZ1tCovB0j+O7D
08FgmZHvHCG+FNseTRxBNpqoXtq0NF5JGIcpmAVJ+KMNFMjFlrF6gF7r8Pmvm4Xr0Jyxm/04RFgc
J8frr3uy0q6Z3cCgQZU4rlnDoJZG6a9sI2Iu8/nIZKpg4gHK65aK6Q5kikzqrykmx+/ezEbpHNoI
C7uxgL7PqFXmZwL5RWTezlrYJ2HH5UOX5Pn2EyjrOBPpR5OhL4Q2X/JqHZbtoNKDW6oXiBxy73uu
D7RdEXQDA0rfkYWcsnk23VUgdV7fJze0Id/p7KZDdzY0yURpNMoBY3FAhKFfGWhKTYtLhu53+YF2
EtxAUjSlWtkzGwiTO39hfQB3GCSpe2egbHyUZG1B7Gn56qocVI5T+QAN+xlUOlWKx1LR404D4rkg
MgdKmAfikzFr3zNw4qv3LeB/JbqZvUJV/R4A8jikmaAh1rjOMaRNA+oIUJdZR7Tcaxg1W6rRhhGw
lj70ATn1BaDhuxnUuHZmwK9PBvM2SuHhADmedm0AFEcT3nDTu562tgywQmXQgkMDTHVjMUB/MfIa
ZUHFAicQOT1MrOilp9vcjm29+BCc4Xuz1dv7NnWnBxZSdOPGWnQthQqYrDNJce02wK9TFVtAW+6j
pCCVC5WYIfKhIhqXbV4EWzPUhhtswvAuNb37INZB+5bPs8dJSmGsZmzUv76nVA7hjxG1Ihwmq9/o
NigA9Iowe7hA3WAHJ1k1M9Vac4bkqVCtfwnKDtGCrpzvlhrt70DW7O/CqcYrTip3E9exthqThISG
yo4xCYflecIBcMsUqFibWO2JdLCGq8+3Lh2kfGXr+9dmqm8wWZYcfK04Ypg2EHWAZMSs3c/uXX0z
OKV+9Oq4WBeBkPt8lNa6qnNjOTQ6Whyi6seDInLtOmSEtDeI6k6Xn2sZo8N0CTTbp67w7ePkJ8OV
1xY4izMvWs59s3oBTDa9BruT7xkvu49BGHZbCWbSWfgJh6E+2Xz9Uz2d07aczkYNEyzqMXcv9TGN
2QIN4zbWktcmHQEbx/W4N6uwuPaaaSItDW/0Ymyr8QE5jINUaqI3OXHv3XgGBoWM/uFCpZ64RsZD
RrVlpgdb5c5R9PBlCYXS1iFjo+saBXlJmlpBo7AuNVh25GcSEgExmCmgwciUs6nbB1h9SXi02+rc
y6wwlpBly3tVDsVGseFQAxVeezRsU17X5G4vGwWjKYqz6Tz2DJTq0O03lgnBmUDPQrtvPxn2ft5R
Mdu037OObUOPWn6a0qlA0rUJ3Sa/Q8lcVzNy1yiyB12xnPJqoqwOEuNVj2zI0DnkN7vvYakGPvzj
IQHUo9kgyeKWHyYRGCZ+QUgHTep5B7e3x7Uvx4ZuptlVC/hcVb3IAxcKiexKdjqc0dMFATS/eZgQ
5bgM+T/3tlZHkgF93J2UBN8R8q/eCIv88UU51eGuNYS9TXRr2hMk7m77OtnOn+h6tg0vpwB0PAhh
OLYqye8Y+qG69kWxnqpY20oHvffCckbzecTHAFmhqO9oooyEfiTaMQq7G1WN3qK0Ic/2QvvwayIt
Dbt4hCVuLDJm+Cc+RrqCK8DOiZ+52fh+06/B/plbfOcdyMFQHm3cJIqWuu6tqRBx8k8Ok4x4vDFx
60E3c/M3r9De2sm5HszW2phDn891W00PA/2aNyX3fUnkV+Nr0Y7dasuL6JYEExWYq/NmE6T+o4b0
f0mQFhGuKJHDld/PUxurkSvdl9qeCbENiqzi8xaVY1NV4Whixy7OQxWeqyKOgINHxdpNACsuSqtT
22kS8XOkyA9LByNDhqSGDvfTVN5VtmuCiGXSSTCZGR9j4VY3RZFWjzgHQEESOfnUapV6qzrPvWPe
Sap55lfpHm3FdEDKncK8jdVOIxRlgANY2ze230w3gACau4rOI8Z2RAjLYYDR4U6uu6ZjFC7DJo63
WTCJTVenXMn1LDlEwhjhuUr0kc2UHw0a9Dt8806AOruMrL7a+GpI02NbvFLeG0/kOvhng9xL0itN
p7x0BDlrjDxUfxOiDd/LMQ62AlX7RvqKn2KeMxtOAy0GxtHwLa6G0Hm1Y7vulx3DhWvbkOJSAD3b
qGRsntyG+mqBIty8GglcfEoz8mVTOym+h6Onh1B1lPWgzyeki/Z/ocd+TNJPoY5x4tvnOG/l90KS
WECPsT8weOuOYHHSN2kLQO3AaEqAejK86bwqf89bxjida2DBakUJkiWsvANAAvvUSIRlsFJ0vAhd
YXPXbWGQjZq0v1kF8ZZp6Bgpjv4uviq18YO4M//RxIqx1oMJ9WMEBtFpM7EUHWE11HgTRyGEdlQ0
KAZX7tiwk4lM7FAEosCE6MXXy2l7GLlVIA2wpkUPziRqqwljcH4Pku0RHTdaLHZ58mJ0skSDkUux
UX1vLGExrIfhuEAqXKuVQ2W8LQM3vy9TIEZyysx904SUUgCexzCyULtVvkIW2IJG3HFdcrWPUaLs
gnzo7A2AjQ9Sq2dprPK33GL6hakl4bfM0iTuEg81WdOIl8Gwym+iTuvHSqEh3VbkjRuLJATasu1K
J3RIgaOksTVZXGzL6PGklMnwnDZ4gBaq6cWhM9VH1Ps90iLfOEF8LI4Wle1bUenucmQ+unK19IpQ
vgydr6VlW5l6cHr4qk4g4mnrBnUlr2zTj64ExRAA1Uy0a9936nMTQd8Ex2Pe8vt/pyfPaIUzLVgo
z6TZHsrpEJStukkB2a7sKIsfhqa1OLg8Y20UeXhpoc68Wlr1bIu2f7bH4W5SEKI3not8WCt6Y4ui
hZ290ixkdrPoK/B6uYzjukFcm7U5qJ1248ZK38CrQfTGit9pfmlv49j1EHy6I5tLo7x9nAfcTQUU
DGcESFiwEy4cS4s2fjR491x1OE/QgzyHMLRXVRR8twe7P+qVYW75U8xVPdTyzk7sdy/zm2tyycfX
aAo7xLi9n/DeRnEOEKBt0ZLyxpgD4KYUqMW0gJdihd53GKH2fdKVzUaoOWCpIU2sJ9GQqGc0vQ4C
I2nF5g13kIcZBHI9VJN7qGsXtVwv3XWFhealDPBWZE3vI320xJUL56RYzCmxC7Ohuh1aREVR1xe4
JVpEXqZ2yfNc7sntzi9hork3Xq0TwS5wohhxZ/0wIiZDpeirdaOS6AC8RV0XzhCfMid17my4gUU0
i6o09SQKjfQMbF052+26I85xNclBv4Shcpm0VWpZki64HTsruyMHVmfGVlTrIOj0bZOpe5ylOIBA
6h2sqBy3sm+eiZzxdiKKObEoBJGvedout4LuRCnnHXrY71dtVKfUvxBjlRRdQkpx9WrVgngbXyJA
W0R1nL6W4JT0o0EEwNHvQ7GiW9Kz2FrzXpnaMC41hP/BFTaYyIS8XMMWsZqycjZ1MUxczeImuCrG
JrsvcsxZuTMG2zhpo1VFC+veNdsPDLRqoU+UKk1tNQd96t9AQuUHJyOFjqKKS1LdjUw4UgFpNzDm
6fROw9R24PfvMBJzH/KI2tgOGYtTFWYr2h1vLfkhq1IfEfILztex73dqcF88riCkOJ+cRr9QQ7l0
zmgTaco33uwg6492CTTTrcF56ykT5ig0dl2ghT9i13JuMLGZl3YIfmAC1B4ifnrfyDJo4pXTljW4
rmYIoT8yIdUKp9wSmKzWZlIXK1dGHaorOgC/b4T+vQuKlA+nJYQJkAII3H5u57oDeaMd4du73qZ/
12k045KqZE3WW+7j+R+MiH/rggNs070Aoz32Wxfb1M9PI+x4oE7yYCOUmAL0ln8kOUiBLKr+BEP5
1aMME6eGj1/BYev7+VF661a0Hw0+WOxH94OwOTJEZ5x1yaz89+9w9n781dnp86mwh6B+scGe4F75
+VFG6uj4jXhU0RTqlILD3oFjpeRk8S5qUgO3zMrGf9ok56GmYYHvIx4Lw+yXh2IvMUwNBf8OWIaz
MG3+4Ta07LiT2n/4fF/UPXTKeZRJCJPnzf5i98urTNn8p6rSmh26U8BEWaiRXFH7Yp+adDSxTtQ3
1WjQQcym+KwypBa/f7/zqvj6fk3LYn6DWokZzZdVA06UuOA0and+TlATRReNjLr/9vuHzB/i60Ms
k4WJx+eTEvLzlzgQ5o7y0Gx2UtK6JX6cKiLyrPAqM4FWTyMKhA7B/rpEZ775/aN/tX7QeTrmHHAV
QGn4+dEQIgcD+WAzN0nGdWU5TFvF3AiG4DObHCIqsDFG3ff7x84r5G+fGJAB0jCmIK7xRbRltcDf
PWw0O68m48LIu2/M5Kdd5LJqA4/1+/vH/eoHabHHzNhG+AJfKRS4WXVD80ce10rnHunolsv/gFjR
0/+wyxh/M2uxYDFrmZisnV/4/INp+vd3ib25f8NZzdocQ/WOWADiVZsZZ1rK+tb1J/0lRiy5kz2t
+N9/3F8tWgAAroc5H8L+3340niVx++rNzvIi+wJPj25+xBb7+6f86qXyFc7jK3zq5lcKpo0hQNk5
W8/nLtBhglmiMh6Q+4Dw/v2jfvWBAJbSAyGrjxHj/Ff5y+AvhTfZjfBLdn1fZyswHc+ErD3//z3j
y6aGhNV0OaibnWHK8+Q2W9vP/5Vo8X8dLv5ycXzyLYABzcGCX39tgfD7xpTNrqJ2PeMCNg9mWTAo
6/rkMdbYYeqi02fNQbfCgKfvMcP8aUf7+08POjA5DoDPyKhhof78Lm2nQsVYBqjeDHQ4spTuEk1D
jahc1Pu0CorVP32vPM/DQEQdBXjp62+v5lrlj5VV7/JioEBxx4sXG94fSom/r0WLGbqDStWFc4CM
8ucPFUQwS0Fr1jvUIrj4qxIAY9WdPKiUf1iKv3gSH8J3IOgYDjT2L8skaJNkGke/3LG1wdvX2iNq
//uqEQ+/f22/+JrAvZq6wXfFzjXbS/+65N0qT62g8crdlOjrJnvRfDByabFMyOb6/ZPMv5+x0Pz/
8qgvZyw9KhchPY9SXUDjvrBxefSexLAcAOOru2L6NiLu2jrMP+Ctom1c6U0dPhFdqa1h7su1YPq7
NVvaaHlj0QDP7Sk9OL6oDtIatH3Ux9M5zLgH2nWB0RqkwJp7lVxnRKbLg9cRxdSXig72qOCM0WYD
/+8m0x8+6NdgJooJTnDmejo/AAPV8JefH1o1zQoge+ymNpbfCXXWr4zOv4Wnl7zkk0JXk4FFbDJy
zgC3brx0pGcyuHvXRePnMJk16ipdmupbHnIxki6OgTLHleAT7UhjKS/Tet2mWMnrBNlr2AgMcmT4
oO/pUDFC71PLwS7tHbPtfiWlT1IFXM4VLTzvlNpoGURK2O7Afr0Kon45eQTw2pyrAW/L1Lg3Tq3+
6oVkIv5+BfxirZkBOgQULOjEzK+5cWHe1VQfI+9FoOLsjMDa860Pu0g0pB4ModXvfv/Avxc8cGnI
T4U/jewF7fjPi7smnLnrq7zcBb6E6pyUBBpGjTy5ViW3oR/JU0zr9d5OgugPmLRf/Hyp5oDwwIoH
TPL159tg+tDInSx2tLnGxw451zP5gsY9HGzx8Y8/JAIPdiN6HbOP7MtGy1yU++b4f9g7k+a2kXTR
/pUbb48KzMPibggOIDUPlmRvELItYQYSQGL89feA1YNNKaRwv21vqiO67AIJAplffsM5XRkUPbKH
pF9YylSCcAGkZbO324wJ3ZYC+7QadJL2H1/8ne9JXEVbPHRvbvIp2wjGc0faqSyDNkQBBv7yPhoj
Wj3SqfnjMMBcFilUY8vxCjDc778lOaA2oo00D3CYPE4TnlgdHSZvkWH88WNKuEHDFI1RnD5U++T1
FW1VAfbvcvoKOiaQbRKvRno1DJYNFMT++ac30ATWpBHfMOBPO8fJIxoluQAmXvO1rMIIFDGVFTVE
ajrgqBi2+fhib19ALkZoQ1uQRUH7dPuq6Q0B31zwzRTzPjaUx3p2f6ajcR8N9icxyLJv/B55cymO
pTZfjTX/DRqKFtGpVGjEMES+MciVehUqTSfvYemU/YE05WfR6PtXBKtHG9vy0p1uL8wPMB7KFWut
P2SeeAaZc280Wc1Au40muNM/Ad29ffaBzeG3OkYdXPHkibRazh0ydLJA6boDpIDANDN69NVPLrO8
v6d3cqHhM+LiEH2cJhR6Vx0TJgezgDEJ5V5x4NOLkR3x40fj7VLJlwGXo7Ey05h8CosaYULRCK9l
QWOQ0SLT4+dp9+qU9k1aSwrqSFSN6TOY5BtmE5M5x4VjgZsCsDh91WiLlh7HvizwrIkseO6RhitF
huHXo0p/VLy00+KgVCqTCX9n9gRlL9XZybGO9jl15C3TAvfzZNW3Xpdl60gIgoMlLKgr3TqjLc7+
4umDHSDNsz5Z49/9YZaxI4qB4EtPfxhaEuKcygYTinASNumE9lcZyXN+/MO8+5TRV0lKiRmENyFn
YdZsIyiuglI6jJdXfaBm2r3ryM+ilvceM8xrdFXaNiNVJ6uehbwGg1DJQsSIDI0sYbwfbXXcfvxt
3luBGMgjDQeti2THyWY1p6o+Rp2S0TzU4gFz2KZGC9dT2+bfQRL+eRTNmZE2UbYM2ClMgv2+abgS
/Q4NVxlnx/Dncu8aCPZFEz5+/K3ee3kWJQqKd/I3mNR/v8zYMjM0V7w8eWK519mkUWILrZ8UW6pt
E1nujyEX6Z5s4WdowffWPDpiTeJqMmVvDj2kTlU6u/ssiCL9SpbK8wKLFumDSOc7Fpndx1/zvQee
Yw+sGcbj3DdJspzv6NiizQIRiWxX2JZzM+ipsv74Kqd4TcJnzuDcTJ3tyKDN+WRd9Tp97CxS7oHb
DepDEqvVlmEk+tEwcOTU5pzhSwph1+8q2V/VU5ldWnBgdjFzwJt5EjiuI9rztTrsNvng0o/Rdeln
p1vt3TvvaMbyZkKbOw18mrBVLfBt7DajSZlA1s+a9CqfrrKWAWb3keEoAZg8pohRog3Nhh5pp1d9
g/nkM/AlDwKW+J4skreyUdMjseB7fHwj33nXqGkTgkKsBgB6uiHmDp8BPXkVDOX8U8ya3KpMjVch
trxqYkzzo5bpd26HduwxxlNCgvg0jNG1CZg0MOVgDrWfKgmHdWGpz1hdy8DxymWAwpafRBjvvHSa
RsWOiIYd602I3Tc5GASU8cGQWk8gaxRfp2uHOkYzrwx9qr/UzVCv6cbogz//rppGFpOMFAHi6UqJ
L4R2Q7etAs5qlzXDbmSl8xuy8cx2ZtEDdKHP0M7v/ZKEbKQBdMjLLGW/ry+8K4NsTWSFCmxPf9J6
uhJKQ94MtVcEhc1B+uNv+M6ewxckhjLY2AgWT95AqCtmnFTc2hFhwCY3m2GNR7xeG3TE/ieXwu1k
uACpyPOfbAjCgWVewAUJNIyM11Ze43ZwpH2WgFn8ZPl67xk1eKGWOYQl038Save0xJUzmYGgLbr7
Lq5eLKu+x3rcwDGob5B3yj8+HLGAMXShg/ukfHL6AmojtTa9nctgXoTRqjPcNl2zFuQBPrnQOwsz
KXXVMgwyz4xxLL/nL3lLMQ90gIUcAfPIeoT7unPn+v6TR8Lgv3EShv52jZNnwlOYxjVNrkFDv7Zi
1F4cWqu1bvXOxtqWDwgngCesrKER69ZOoy/V0Dg0C1Gr7dwmI/nXKZumTKj0mkwpAS/QoCFMeZAY
sjkwYRff6OAzgCPg9A4F3sOipTmL0+3k0wYb7mPLpUihLkhEraFXl2FI7Xb2kHarpdZm26pooeP0
dehxgBqjqzRXiQ6rBIF7ljRXMeSrnda0E+ZzWjR7Iy4ueqXpAxfwRFJlrc8dzrYFuSJ4AzQKBjQn
wsccZgGyKLZoFs4WA4axKFzSbvvx7X3v2WQXdzSeE4M6xcmziSuGYTKbZ5M24ed6lM8oXa9MQ9nC
wtxAlan+g9eOmJtgj/Q9BaGT61kx7lMjmspA1vGSc7qEP7YfZPlJ8Po25WeSK6WwRWxCmu6UBW6O
WWw0o8e4rZrdCBTq9Ay6P2qgvRWIsUHxO0v/FjXlJ0em02H9JYTgumRpuaMcrk8DMk8UdSEGi5xI
Nc1PMTO3K3Anyg2DLkCt6JnhjFNbRbiRWV+v85ImQRhdLOS13u8tuvytdFD2htoBJ5Jm6Yc0hvLA
iR31TirYXvodzAoHdXSIfubM0dqToEGT3pnXkRbeQfhqoXpbDNzK1ASkwej6JuXzIHoRL8x8aNdM
7887ZD71loku/v9itvy4lenGURz9oTasz36K99b0hUKNZpg0g6EtP9Uva0SitlZRZkw+q/J5ohy6
mgZ1l2my/+TJem8t+uU6p4FRL3qG2r2hDFwrV/2SfINfxPHm49flvQ3RRulGXYF6G1Tt37+MWuui
qoHRBBSd4O1Y5YrD+GOVxfTUt9MnQ2fvXox8JWcWj+m200OE3bAYlbg36b9DFgdtetebYksHKL3U
Mvnk9r23ENik/dktGNl7E/zm02TAOpNl0KTNjd46tq+F02OVNy8I3W+K2P7kTmrvPRdLzZsDLC0E
zmmdZm5Fzv0lTkvHPGbKS9cgsTTDXicXv64MJQ5MUUt/FJ5xm6iAfqeIoYaoShj0jdxs61Xm9MVh
JIjxjDAy50/ux7sfjwWRNBL52zeiS7DNrQIMqQiGWrwYXvQQ6/1dbtBH8vET9e518JIuMnOQ2afB
QdsrKP/oxws4iQqyOfK5nBQQyl3zyUb6XthKcoqmDXX5h3PyHhpoRyykfohEmRmJW1pch/KmAUef
utpVXtX3iHo/SVS89wD/csnTgDWdTUCclloEyoDHuKtePDOnud0+NFX/yZnDeO/55URKkYzwkbPw
yVFYDq4p5tEpWGb06ZuMxesAitjvc831Sd9GviKQQBesyJukXmYNFG3pzGxo+vP69tEkqfIY1gtV
S2digak25oxi2dzB8KjWbpljSwtbdzs6g/vgWqyaK7tsaZhS2hFs95LarPRXddAZZ8HqMgr1W1p1
l7TiiI0k5EvcfoAtZiSbrpj0O0HTNZu9bn3yNL13F7xlUpcUB8/taQE2z0ULeUMQ+QmApXLGJq6a
j5awzsiZglj5VJjy3k+8TGbRKOOQbD297SLVImDfvCZJ7UEGEB0ydaAdGGGjEEx0u/Skf/zCHHsn
TgJCOmYQeEL9I412usdGypRTJc2LwC5mz4+Hzr4zY5zkpTFZZ3GV5w9CL1AiLXLp47iAG4OXLLpZ
biQtfTtlAOry5/edYGMZgUb1w3Hi5KDk2ZMLEMHIg8yLzE3cTPZCvJ6DKa3axxQue0Bf5PdPboT2
NjKmK4Gsz7JqQwbSf9+MotGaRdjzRrdzSCsrcsItDanY/cIFjo4oZcWTQueklW+8qIn9iZoMkxem
tv74gxjvrGHLXDjtGCCUKLSdfBDoe5FdyKRgbjk1KI0scw2Jkc839FaX1hl3xtnLlG5kRqzaVZST
RNaUgjoqGLD+ejAGFelXqD7FePZgc8/qE2FxuYsHHikmpmCjjB7O7i5+mWjGZsnuN6adxht6hc11
o5QSgnjtwGTsFp49WsvMuMuMcrzitWUIDWra/Bi7nXfIVeer2k3ZJwfz974/FTBm0J2lQn+aOCLd
luatNPj+eTbexbSlBaM9Jo+JpsTbj+/1e5ei8ZpeA6bR2TZOAhCKTnVdLNuSV4EtEbW7TPMhQD4g
II8eP77W8Xc7fdOW7K/B6ZVt8PT4Xyp23g1FwuGgt/AgSwrGDHvNprYLRdWvSyfXzrRKDa/lqA+X
uq5EN7pUPN+El7gTpfpfvNn/vJQykdMn+IalyMmx+F95sfWzfP7H37x8Ll7+9/9dMDrw/CPu2heM
p79iHP7xN/+JcfD+YnmyWaUsuFQavO1/YxyOQDODLNqiqDEtg8Xm3yRwwgYeAf4auTSi0X9zHLS/
yO8RnJKxQfNDNPf/xXHgCrxCLKP4qfh0J8uIZ0x04gtFgOHLX+MqYql2KzwVLsf7X+7O9d+P8IcU
BK60WObIodLZ9ebUm0MpMudR40o6E1uMjnwTi4ZiCEG9/vmVuAbZWnJodOct7/Mvp59IKuHciEzQ
BgcWOuzUq7YvAErX8yfb4tuFQaPniVa1ZQFS34TTPe+iVzWzCKY2e83y7BWCzWvK//7x9+EyyHCW
gzXps5PfiJ4QekusUQTkBryN59b16ujOy8bkP7h1PKusOlTdqT+dJgOZ9C5MpqkEzI2iOR/VLmMy
HONGU6affCn7zUZKNoJMGWc6g6LG6akOFpyrSA+JRDwMGXSz6XaKxgcG8R5Ej6vs4zv4Ng7nYgal
rsUbg4xn+TC/PBGKZlW8mxXGihrFnMM4X5DiGV1VSvKsulHhJ0wKrzRMcH/+KJLrXBoMj2HT6U9n
NxWQrbgUgaiT6q6jmx80FLO19MUZn7xfyy70+8bBdyT/wqpADMpb/ft3nLu0w59RCCrUQEAKhvM2
qa6Gdx/fyfce+V+vssRHv9xJl1CkV7qcq3gjM9/N+IBntTyUzX926375PidP/ZAVcQV6nQck76a1
PabPM45mtKefvl7q2y9FhWtRK+D5NOlVOnk8AMNZblGJgj1XrwBs90q2moREgWIW08YLVUD3XqNt
QQtYgdqMFZg5A2ZvbZaHvqbU5w8VXf+YARCcVCXDGnEC9T4Njf2Cttl2TvY60Ye6j2atvxBOG64a
MaNV0b2qRkHDH5liMMVqNuh4Zphxc8a6uAHOrj9mjl7tLWjz3/qin9aooq0gXOS/1cTc85DyPGfO
CC2jnTqw9lk5uuu+jsw9aPly02U5oF74AneMh5oHZtiGH3XIKo/snM/OoN3NlJrV2eC2ferHjhtX
kNdy9XvKcC7lNz6PQpDyXIR86ayXYlt5kbiK9LlaSzq/OOzhEAbx2uXw5WtDejub8d1trdIKncKq
XCuNUPxC5dvNBQtXwXCJ78hS90OHxSVGBL+BSNcxtwtGnCNkJeHzacbBLMCrUd6pzjRVchpE37hz
vUJBd0T2J4p762yMtPRbhILiwR4yGpJaQ3yt7UJ/DPnuYuUw4PtVFCaKLzvscdTEjvCkbxjA3Vej
bTJEr4Cwe2gH6AWu0hY3qHnkt5Bbw9RmLa7sLn1VNX7TjumlR+bvX8d2CO+kjQ1pWJbGuG2rBe6P
Aq3J6ejn3faQ+6WJPd7SJWruWdElPmvM832UGyvCgGQhTnTlIYlopl2ZwLguI0N4V6kdla82ZJxL
DYLMDu86CURdGVx3dXzs8xZeCIAK9zy2uWVZwk0gUw3sxIwB89ciukcHx1eKnCT75jFavCrqoVoD
4sBplDNEPDNX3tj5Lil1VVxoXS+8NUqj/ikOBQZvXevR7JRVhgDLVsvmnGGM+dFlbOd+LLPiVXfi
6sB3nDZMK6LbVd06MFPNe6hoxb83ABylPhNEFuOQpsVICt0dPYOfY+GdNzQZkEddNEEyHDMLQoqI
KqjbmUIFD+18Wze8dqY6K35vssXNzEwzmiaW6TrmvOIHqt1RT2mhTJ89jvtbr+Q9ortUi1aJ1+e7
tg/H2wEq8dPczNmOdmRJOUBp9GSbMn8wb+bUzUCVttEAC3HM8Dh5ov2pz7xbphKiKssHq/3SO1J8
BXVsnTmgz4NirPiwTYcv0FbNZGKeO1GgmfNLWHGUfasjvTyMIZPBzdjqPpjsV92NvfNQs40DHwRh
D2OZa2VaLLBxYceXkBNGAGz5MkbLL9QZbH10Tud+jGVyDYYqvEv7htnaWIzxSyk8KygzuwcRh/Pj
3NS6J9FO/Y46AQPpXseDMA9uyeBa8tpCClnVCrO7rZaj6YpeZNc467iF9V/rgaz67108JbD1bX3T
hcI+Yyt0buKOl1Ir+ViqlvcXvWy8TZTxnlPgRZMmnOzR1cR8xuTWtphRs0bzKKRfDDiDGQRPk5Uh
cx5qVkWAeLmY1iXWmCuDoHJbK7z1WZdP6x647MpowSXNDatbMUicKcu+K0y+t16kz0mruFcu1d3n
fAS6YPQ4WatowHxvhsZh7Hii6OANv3XeImHOp2rdU17aWC2ES1j7tUdHxDIboTR5s2K6VvFjGE03
mt0gVlfzZ8tioWwa1g/wEs7NnEDf0JtmWodOjSjMMjr3hun55lwbmIph6ojHsPOaeperRbdOp5RF
TO+qtY3gc41noQkSBgJ9JhmGHzH5e+itJTO8LVPHNBxumiS/ou+02sYD6Jm4LcRVWy9xNczys1wT
PExDHXfJqtBMigrcnST0hnUBdXBzXHXRBH6Vmau9qAOrVb88IxYqtMsM8d0l6PRo208kwMElpBgX
FGmBdLK2LSgRn3lP3beAhu5qWWHkmO3qSzJyh2YnLNej6jQ+ZtKBNi/Jyp2rmBEjdoP7XmBbd+2y
PIRzV9y0HWuPErF6DB4vfdYX3HOv6ra41pg9w/h+aYS6+t3TOnnWK1buZ1V35WZtHrS22u/SmIwf
xi3lQjbJlZEY/ROK7vZqGmN5EabzI1yC4dHNMCO6EF535qxZwewl86aM6+KK+azwOs++OjVz7okR
v1bRMgwiky+8zw9Nr0aBTgsgdKKi9qVqUEGbWp2mqSnasbh/h6za4VBj01vSQ3slifMHJszLQ1Oy
4qiFq90nqiaWBo2BluzjIgtqhEwav8GWs9ewymyAXezbpc+gyNgFpA7NZlfG3krXYjGsZIsiAm1Q
zmKWcsgDCK+n6GS0SM325VBjgXAFcqUS9nkDkr+eYU8Kg+yIEdVSBQA01AvYRf/SFnpxGGqjOFSO
VIVfuV19MPK2W3caqct8HdYj7Thn06CPmBAGNW9Y/wpnCG9rbL9U7LHMKTsTpXx8GFIPNuQK0lDv
Hsy+q/DT2p3hGD6xOHmi1cwMAChQhA4rt8+KF2HRzYC6wtmPLlI9f5igkhDdWLBW25F1fXKXLAT8
Hymv0Q4x7p8ie2Emwo1S8ntxY64hnC0uglZrv6Fay6RfjfndkBojQ/CajQSV4NrE1+ZM/aHM02yd
CPW76XYBqqUUsp9RrEyLzI0O9njNwtHfWFaqXGgGhoa1dHB8KqY+7XhPdWNVpUCFutyVgV7TTzbW
4XMWWxmkOz2DaUQuGBCO9kQObLzs2KO11RjBrUPR1ym+lxvzJa9r9CPKHZq3kDMq2N1Gj9BSUfZg
cFV360QF65tps3xjM+ggpznmsBqYh7UwxSxuY5I0he9OVr/7OMB+m9ijKkEPAX1GDj3lb45ggs51
Rh67LIiLwjx0fVu8VgaD3atBDq1aAMIltMrznNsWp5q8hFzL0SWjhCw0wqqkKZ7ZuMqDq2NfnnTO
GW2yqGfzqbPOTAAT5yXlpvPMbr2N7JFi43wKrSBaeroNgGfVxgS1fMekj/ls2GQHVx7/2LmK5txM
IQdibMcjdfgkSb8d18CyZA7QH+aFEvzxvXibDPOII1yOM/hTdYOu6d9PG+0MJa3D8BjUBBNrWx/6
C2ZxUHe5DTETSLTkcqJqBU4XYd4u82AIsvhZZ+QFowSawmeH1jep/uXzkC2hBY/G6jftuU6EKpaG
tjxoCg3e3XTWZOwvg5M8l3l3G05s+R/fgTenZB4G+p24EjR8cj4nOe7W7K0iGkQe9DUBaQm0i82a
0KQs4+pMgTn+SQ3/bYVwuaBjLeUFOrve9DuVDcGeaWdL5z2stIXJUa2TtuwhOfJgSYa8NlnLs2Zb
7nB93IIHcEX2LtbxE8ZarviAJq1n6DP9bgT29dkTsZxifzvl8vksIkr6Oxfu82nSP+oYt2f3ygJJ
2wkcgrZCi0mlaTDMpzphnF8hbFy5aaxvrcaz0JX9ce8so5jUumhh5iXlpzn5SejcGBDeaGgtOW/v
LCWqzoQ5fLYMvMlYcBUSFYxbMEVFY8PJkbRLuj60cRAGtknwbNNGS6+0Lf1a9zhn2Bk0oSnl8BBn
BL0fP3P623tMiGIs+R/a3t6Oo01aZtJwN1AMbocoDHLw+OdKGHrfio7QuK1Qe155iuUthpKHDAnM
qyKsYSOnHnKkrEo0Lay3jVzVeecam0gKwkkzawLib+88rcr2Z403Tu6VkD66vzMu/8UNf5avXjaN
X37ot/nqhJ0Of/Fvqeq//9I/UtWu9xcLLUJImkZsnSTJP50c1l/Qfin+/UYaVv9ic6Ijkz51ejKN
5eL/IA3jqiTPy1Qcf0ClWZfc3h+4KllYf3/nSU/TCkmSlbedKIXt9/ddoGGMqu5QdgGPU0d8kXlk
93IF9gfwqrDN/qsaFQ4ofau6TZipuZypYWFJKlRoYF6XbhBcQu0EDjdtAO9nV7ErU1KOCi4lz2l2
o5cYB04PGkLIBGWC5Y5sclXomfEqzAaH3IwVn/X5UJ2rkQfKotLzc2KA7NqBKr8rVC/ehYgbgMLm
JtDEQgF50WX2bk7iZp/Rn3jRtWD/Z7K4ig9Ejp6zYnD1JXNgPyadjufBIXL0R4cI14g7YmdFl0Ff
VuEtnS8EHgnF/H238A3n6tnJcoYDMwMqcjO6csMfQHfQ2+MWx4J9NYSji7/Z9ujIicNK3S+RVwCj
XvkxVE396oiE81launvyXs1LNAJL9+NCaNcJWCCO3UZzayK2O6SZo7LKZOmEYyrVX1K1Un1Qq/NK
EMVy6pgi+zJSy+gMmJHyo7RZa1dE1CiH57rEmlY/IR2sb9NBt3dZ7PZfYiHlnefJEf2iMjffzdCJ
nholyzx6w0wcFwSKHSND3rzirL8npUL0rC/KnhjyPxow6G/P9dHro5vDI2VanTtd5t8BusvAW2xA
2uIFmhdDUKLiOJwj65A1UhyaxSEkwpySteWAohvdVl9DNJ44uk6d3vCjRtkTxEPY/Nyljv/aYijS
WyM/m9BykNcrbL7o4jNqF7WRtkiO0kV3RPiZ31elGT9mMolpfiwFM5rTWFUb2uahDypHiVJ8FCol
PICgW6Htd0fhUneUL9HlG27jmfQNwFq1hYSEpimHxLyklMbhNTl6nASWP04TOeJnkcbldWLjRTDr
yTmPmmpeW/g8ONO6xYUg2XeuH5VR2VEfRdsOKilrsUqRO0Qw5XWR+b0eB5NhVML/nbO4qEhEFksT
A47ofnFVVW6pXc6F5d1E4QQyhwlbEUMPipFc2Y0F38brf5SLA0ttsGEBgUOM1bfdtEPdMZ5BLQCU
lC4OLW+xaSlHsVYIKSHdwOHRftbDot6K1QFlylHI1U+Z9lV6eVj6UVl3N1pX1t+aSdV9uLbac9YY
DWatSU637QATKTCNjFbUxvVoz8ZLgxTGGCGGHEVh3eIMM3o1PqvV2Pze2TV9gZrJQ+vDKWSOJyrd
b+liH4OzhogMLbl3j9MFPdl0VJWZR22ZWAxm7uIyQ57tfWkSTpaL58wWjUESzZ5eLNFMFGQ0rSo3
oRuWT2nUIUrLj9I0sgLNV3lUqU2LVc1d/GqFsqjWJFNS57E+yrWQzY3Wkllnxpf3mSQafd+0MG7c
xd1WkK9ezYvPbTRFsjZjryPrg+0NvqpzsNTWQXCAIIj7gBeuOirimsUWpyzeuH4xyOkcz3fVUSun
HBVzptOoX3VarTbzYqDryQhOvncU05ECy/eoF+rL7Ciuo+Ytb5ujzi5czHbkfHDL1JpEeDcv7rvw
qMFzFyNe70A0DszFk8fhF2WetdjzzMWjV1mLUg8eYX89LZ49mK6co6ujfo9utZ6pD+CyHMWHl3rx
9E1mqV0YR3kfxx5EfpAIwdx5yIiuYhyj2drVBQC8eKBZmDyp7muquIsyTE30+EI6XkQGRZ7Vaxu3
gblIDvpFd+At4oN+USCkiwyh0sx6N+JHiEqr27WLMiE52hPao0lBWaQKnkSvUC+ihfnoXOg19AvV
ImJQj06GfNEzjEv6rDtjutOmtZwmepE8zkejw+SYJXoHd8psZA/x3+qH7uiBCMcQvh664ystHcLt
rOXNrV3k6q2tOdE1y+K4c9xs3vfR8GCZZXlbE7ffdlob6ih90vBhaGx4i9jluxXcy+EQT1H24JLh
Y5Gi4+YWmmd5rZKEvaYOUW/bqLB8mWTmpcf51q/6Wd+kVgNCUmPL88diSi473eu2tQtDZW20RYEn
SpVPnZ3RHNsiWF4tnHledY+RThqs7fNa4+PPo9QvgIqGNPTPMryDWGjvIbcNQLgUICExDqcXY1am
KxK5HdBdpa4Azk3hpVcJcTfzjO8jvvgPkdSkN4Do7aD8QagP6/kb2rmRNE2NbCDS8mmbmsDnRk2C
EZCM/WTSYj3qEm3GxzNDXUuYusGHdE302aysWjeuwipvTWi8WXg7oMyrkCBeUMWJ4K3O2CUnt6uu
o9lJdsv9vAdrpuGgnqF2mIoDDa5RrrKs742Nrg8gxb05/on9KwmSUeGI1NSj4DqqnA7T7Ew3etYM
O2/yvH2vde1DE1bFda9ZfcD7ZE8rDlRgNYXjFfxEUU9vxzSpa5mWMRk5w6tvBij90N1SA9ouvS+b
2ErADde5ecX0dXgxO964b9kYSabQAFJ67g+1SrwfWmvo4OXAsT0lXR5/U4cw27eVInalESsuREOW
Gh6/mE3azA3LXwgb26RPs2tGlYZvwnGGdUZn81e9SgDUTpBrZbwsmjQx6sizmImeN02j69VdOXlP
iQ6+c9MDaRRkkutO89XS1WOfcqD3NVHC7M7C6lJf200L1AnKVK2soFVmll+kWq2e67ZM2Mc8rcQJ
iFclET4bP3e+0ufprqmjNWOh0KqN2Ha2Aje6H5cg8/00Gm5mTa/SM9kA4wvAfcZPFkn+5Fm3ecX9
CbautWmGGVLgksKrZ/tC08axB50YUTfpDjyyepOBiChthQb8cP5K7Ds+ZplS/kj7UUc12Tn3Wh3B
h62Te7yO06Yw6mLv1C1zXh15Lqcab+18Ro7WQQiPn1Npf3W6oftuVC0RhNkwFtRa3VeHUYqAqnR+
XWv5BsCccs6PAw6a/oR9mcn61ZgtXIpSYH1ekQEE7Jd0CQmGapI3hjVkk991Zoxns/Eiajx212wK
Rkxu4pl4B9TKYBXK34fs/x6hPj1CHdvoPmj5Scrypa3k8+9nqOPf+vcZynShQYBoO/Y10J3zr2OU
c2zcYTCVMTb6bWxOTP9s9/H+YhyKIzfoM8b3OHr/6zBlGn8tFDbrCJmzwLFZf3KYYmyNq/yaQYHP
49BY5tBxzgeEC3DSJ2CQMSgYc1DPSlWp4hpFJgru9aiVIaAbbRQbTiyyWk1Gj5JhJIgE/iekAZMw
R2xUzAnmT3avi5FjhVdR8yWVP86YuB40Uqv4slvte+Tq0Zdi7Bw/iWzrsTdNeQEGUl4vR7Nwm1RY
AlcVhZiLaOBfQmodPbFT8KwFDUvhmZOOM+U3FttGGt+VwQynM7WtR5eUrC7P+9Qzyy9GFnbOeQum
WkVqYQ/EVGZhLDYLeBSl3o6AOit15aXk9KeWaCVrp7XRqAZ1bqP7Sq1piMcVb7NykRmJNWOVZRJo
m/Hb3tFIW9i+oVMPpZkzTL5oMUFeFDNd6TdJ2tt7k7bKn7Qy13e22enocmW808cUcQLVElQHid+q
dcLYc6/ru1RPEKQY2bVNaJkG/BHjgngwLNZyNBLY74xFraibGhupKc9jhmvEVdNi2DetoyzrorGB
prLo1V0gpXPs1BaRm9LeampuXfSeNW7YDx1t33leXZ3J2Qsf5sJ17oRjhfeNnHR3T4eGoazTVlj5
GdshATvc4PSpH5qYAS3d8TMS0twD0mc1IM2D7VX5mRT4sqA0DpzD7DZU4Y5Nw5nsJDI4JRLxxkns
+bYuIxMzbQidP8g0mxmYhqZnXQ704g5zuXbcqY+BUdbp1p3CMDCrQn8SszEVALWV+d7LHcyDMiKR
SvSouvkDM5ddidUPhJ+66Ujcj+h0Ze617U7vUo5I+ziySqBAaW7hTY9aVnt+OcDTFgM/mNdMX6+F
eQluftiMakiTATXjfdLPYGNDe+PFJvWqrBpSPyEAQriL2hIoqqTcK1t3tVB92IQtfdjkIFdh6rjA
CBTnPhutdWHp+6hrLqwFiz0P8wrDz6VZzzWnWOjNI5IdJyu3pZ21XzgS3Yzkk1cNl9lGBEpkGaav
mjpgZ3CSEGPkdKdCt+VQyOTMbNfpeV0o6l5Y+Aklp6WDR7PtKqOysmkVSn6FOSYHs8ur7eBWyZmS
T/NerXk1dTvXv+Aa+FZK1/RrBKQr1BgKNbO031alI1GQGUa6b5Phe1M1+YHDTHQGS6sjkC8AQolp
h6zAb03Rbc1ZcH+Uep0UCqexWiGlIrQ0hp0ev1hz/US7BumTEJUeJ6uZGkGTuT6tjMOavGh0DtKV
OZ2EKaqa8XSZKBgKqkTjqGFhhW9S7ZpPn56l1qQ0q3CUYg8ZsnshszCtXSjJVGDiIYCxTncLCdAy
mmVQ1TVlNeuuNvJb7C7nsxZS6O5ISujzfWKzv6utd3Ci4bb1kn1JVLl21WkTpdz9CLCS25tf2rre
udN4kcJpXXlWN24bkWOaCGeapEPzwaZuujBy27VW5C+5qTaAzwc8HTC57xKFOZha0zgSwMitpcUi
mLgX5mJuSAtYfBQPtBWzReYNTohyU4xN6TteP/BsCdry+T1skFaE3gqnuMBt8h9EjMmqhqR4gO0O
LKoBSAkcKb2MPZkGpE/jNW+FdhPF9Q3OvI2CqB7MeHk5ctp7zpfVLOtCR5DybpUzIXTzNtFr+1AJ
Gfv8YM1WMM1DFTV+QpzU03wyvsay0ILIaSngJXW+gg/B1KUSegcS2samZVm/4XQnVtFse/ssdW5D
u7kZeqlCynfcsypVBpyRmS0fWVe6td47Yb8ShkwvSVP0fi0zuVP5obZqVXeXVmTFt8Y4eoTc6u3c
KBLhBQz0SMfR5HXUg4stiFwMJKlwSP60ty1ITO4Q2bdOTbepkRl8vMp8js3kMjNidgf07jRxAEBK
5X1Oh8RW/z/2zmQ5biTd0k8EGRwzzNp6ASBGksFJpEhtYKQGzHCMjuHp+4Ny6JTurcxbbda7WmWl
KVVkRCDc/+Gc71Rr/DgV002jtV1Ic5A/uVr+ZCc+IxVNvfWr/+IkxskYbYfneGzwfhIOydZijyd4
6wgOvpHHvIutdTFE0h4mr/tSw23e2d3aHzG4fGzAv/AAF6wXK2YDVzbzi0sqzIfRb67LPn2mvyMh
tlzpCxlmcdLuEPR8tvypD03LDovtLG00787rzUNPYODDzEfHAljh8+YY9T4XcSJeShCQUWe6fNU0
CwmGq25Ymu7Aup9RNw57W7UG7S0Nf6tol0Kq9zQsltI7sKNeT6kcjlguziqLi8NQ6lmY+CAHMqXt
uczKcI191mdsMrG7WqP1hQiBgQObneNlWXXrPq2IG1/drr0pR9Quy6QIl8nt9B0OjRVOxng9Zy13
wlQ+CUsda/IufLVyseY+IqJueCQK68Impvqi5hoW1/KSM7DcKV4PwhtZhJhasiu1mCfBEm1vpTHI
soQAlssMel+xFG+baFxTcWVndrJfNHMJ+jExX2M5NiSYCSD6Wkdays6jXqfdMOs7EovZ1soudcKB
e63JcCQukqAGBtjNvh6b8dpI6jjMDAMJ6KhnQWxqT6k2bdfzxKDL8QPNsy8TGt9njZnNrZ40Ck7a
UlrsEZc1Hx/qXPNOfl+s51mZT9asN+8YiskciCvyoPYE15hbCI3AYW5ZclFH7lljpwb/C+OeO5G6
7M+taXjo7fpuqjUynwtQ2Qv0a2S8n3pGW4ilHHmmXfnk9Xi25oyQHE0MO8HLi4y6bD9zvFrHiXnu
G0HJ3W7CW3aChUcTL1V6cEqHZAyiBMKKVhPxnnqlZeh3te5pNyC6i2fkb6Qyo/P67gDdiEa7MQI7
Ncs36bnLI1oSGqbRezULuwkrr3KfXeIVGF86OhFFaf6xTmqdeGZ9c7rgJDFNRIGztX2J+MDywJzN
gtFBxoHs8+slXV/tKiLju+J90TX3wfdr9cnsFSj9Mb0w3bURRXBlMxgT7NIzQAThSgJ90OhdecXy
Vx5zmh9qhDq5EUZ5HIq4CDWgebtx9OWDVxktGHIvHe9hk3vH1XXaT9rqH0Hfzh8Virk9gTxk1fhr
kV3Xw/C1LbwvnM4lSk7Hj8j1Gp+yXFw5tenTiqIGsict2yGO4oLAyRZhL2LcaRt6HWoyNy61iSMc
1lB7nYuelIehX64rFGvHSYo5ctP2S5mA8yKUKxN3TaPEIwdkP+/M0SQWyRmmtGQ2mvR7q7IKLq9e
q19bghavEqLb9iW14POm91kQgJTeJnlYzMcqNcV7XdrOO1EJhPSsW7JQTEeoiZKCYeQ9NxDbkZ2E
XgfV5NkdV40mEr2DadzGNCom39u6I/Uv9cuoovJAbpapJMVdJ6opvepGlhxFpZJHEiKGTtxQaIWk
nD93/npi6f5Vxo5zaBsMz9XQIGDDenSKa0le02z7AZfkgU/tbOeEA/sZq+JSypz85vGzGliIGGvD
eKqJTfILkEB1ZLOGWiGPqVU3wRI3Q9B4ojyaAyOltMvRh5BcGHfmJU9z8ymzwKaWjeNdZWklr/Ih
rRBM+Y/Lmu5LBZMfO5N10MU7fTUFUx5LyJHxk0g6lgytEcWaZTImbAAV2B16lzw+d85S79wW+2DN
c1ch3gsw/4hQanWDElxFHol1HCeZHQDCZeTVslFei/Tz5IMTpMDfE0+oBZXfPCG0kDsMFk1gZ9UV
fMklAldTge6nNCwHjTCRxG24E0t5kmRE+4BgDk5ifinr8Uk2i32rOWS7VfQpBnOs/TzVVtg1zIQt
NhNmY3c3WkfaYrdqxjOwWsj8ZVU9zQMxBODeueoWSL+5YHpvSsTRqY102cglOQqEISILnfeyp6bL
ZJx9LToRkZFGRlLGUz6XTrDoUA+c2YufXFFeI0izLp2FRnZs6+8Uv31QpP1O5KsMU43h5Wyp2znt
U9yGY/XUWTl4fCSse3TQPmsoih00J7Cdtby8KRIOlwUV995nnn1xvPhd7zvM88AvD+lUzPcsLlBy
9o4IMRdS9QgkHXqTX+p5GS+oeMJKkiSy9h1CW0tfLmirzhosKxRb0gxdpUiU993pmqXhV0m/UQrt
1fDWt6RhnyH68Zo2d+HNKPZTuZ5ir1C7VdMOJfH1Xgu0yen1a9HnzbEtujvomlf1nHI8pq0XEu2s
75uG9lYZnXkwB3UwpC0CM8+vQEFzgeY6YljvyXZTHH/Z+ja745d4TN6lLHh+pHk/DjeujJ+YsZJW
NdfJZ00zQKtZ5Ym51xompntNUv2L1yAn9H15KLgcA/KvmkscM77Val1cW1Zzn09UZ1qf6+Ewkj5E
rGGiowKUE+WZdsdaQ3lBUc0rV0Ie83K5CdpA14hKxvjfnzqe4M9Lx/S1YFZpxtNCPLDRd2iZEAUT
rlm9ljKHO5FlooKtRFpxMEuzpMCTyEeNtKsJBdi2kdrcbmrd4pBnWkJYutHpaSiRir4i/cjCeVJo
Ze2mfZpGrzwplaoTVXWBAj6tD5ZfW/tmWZMrhNPOHq78x6WDk4Ir+Nb3xvyuzjTx3c768WpNM+fc
mCD8jXIpzqOMl709Wd1Hq0Ya5pG1TQ+f3xS1RYOf6LdohFgK9TK5Nmc0bqMw7Bs0NdauXYGjmBI9
fE7OyJ6VlrYffBcZaJZQANT1QdWmFSWzRlO1CayyftgyGBaNmGWAyRZcPKfJGfumZXzrIAvHa7i8
e9XoBwys39yk5B2jqCW6EEs9hPwTsBEm4JO6iEpSVvSpy13sf0ZVROYrfq8orxiho5aoKYO6NZoK
/u97n8kv352EbA0e12ra422EEkFEk5znfJ9KvTxRN57cqs7DsqzUfvMq7jjNyYmp7HpXon7PEeXQ
TLEeyDXrQCvMxMWc81dV+D6VtKUXN1zV3EIT3cJl6f0rrNRe0AB6iQyCK8nkqkINNX8ghdEigO51
ZCdlduwLQnK6jvArwvX0q6Foh3Mvze/tOt4sPmrbrbcw1uwiON135FpWd3nHxyi33BbyrXeiLKeQ
SbkIHJkNUdF62tVk5XeZQeJfIaubxHGfpef3B+rrFvjAtr2Y530t9AOUX4V63aaXAWOyH4uM/ytv
NIIsG76tsrl35HCzNESKdduGPTF3TBm2lCWzDiutYng9pLy8knGN2Yd6OnMq23p8xLIMOLVobIqW
5TzxTQ3HzTutjwNnJMwZ4ILqXbn5e+baJ89q72a0tKesX9g4t+0VR/QzPuB6b43zjlaLJ1mwchtU
j0pQZPoFnKhx8OaJMcrKpWsNpP814gEd8cnLWeAppwjbFuE1jc5af2otjbHJNE3enkzRj5ydDwY5
obwiNeyKHxll3oSYiXZw0HT8oE3AkpEmNc7Y+gASJIamfq8H6d/nicYH6dkAWtsU34y5PnnCugOn
OGCRFwZrHX0/9MCdLMJ+8DBLW4uckv0wDU7+sWJT44n20q/GVeE5bwg/CEN9G0RFspb3vVOIZXUv
QxFMfg3he37U5nUo8iaP0Hx9Z5dZhKVWfE5bLd21KC4hZ2thYRDPVK4es5I195OorpkFpGKlbEHU
ncv8rks5oMN+7Jw5bDD23VajMs4aNX2Dmggq5KRoylW7dPxH3OQNytXA15t2V/dz3UXp4DI/d66a
SlyxQQ3JNa4oxIpy3DPFSYCQjuQWrcJtuaGXdsTfsHYHC8mwH2Cy7k5Z2cZ3HqfaEMhedDYBnYT7
eWTArs7wUUML2u8rr9eWPYqFqQtNkTJqc+gRFo4PY8RqYPmiNYKa98iOG2YOo7bo1yOO4ve+mN1i
wBng90ws/v/M6w/f5OZc7f/Xtgj4QnHBOZcO//vnf+1/+/fkm9wERD/9C8YObLP347duefjWk533
h6hn+y//p3/4PzTfmvqmi/3Xk/jLN/X29ecx/G9/5fcxvBDWB538Eohc2Lp+mGT/GMOLTe/2x9zd
QKnkmq4L12ADCWygnD9ETDZ/hMEewSeWMDDw/5bNFmngL2N3Vrbbj2HojnzQIKHmZxFTOlizghJh
3rhx7z4v5PqeFlMw/LLXUo+WFHMUX095xp3ZCs7gljZppXubwC4cRqNvr+1YH40XEseKi0SvgbCB
TpQ5Z9Mykxw7tHimstTLUCA2HxIQq2mzGHPoK49ItQYoejQ7aY2NZlrEw2j28rVWsbpdOz8mk4jk
K7TQa+cyB4+7aZ/RoRzdLudL1BUYcVxW6AfH51cMmjSfC6LQpJVjbjHnO2tZXNCLM7l6R1AFK3lC
RY6HbCy38NelKL62rtbeZomtKg65ar4lJrPnzGTMrhNYXW2EL/pd9ySXzlpZhI9zc+Cs5U/Nni71
PHrJctemNlGTCZYkMrOrZdbOHr+gvLLiFecbE9zKvDcoqO59K08e1ryAGFlOQZNzGUZTWnlJGPcS
dRWwsiOh2zXRupZcExa5eP2YOBd1hCOMYeSNWRhPyBYHd22iCf/f0B4J+s3GQxUblG4HjwBNYO5d
pq864UlVV+thQXjuxSRiHMAUWkjtZPVC4hJrkpbBRI4HlhjAXeaVWjl/gsRj9eaDKohq7ICEMcAj
AkcRFNoqy9/COjNythtJG7NvvMZL8AmhJEuYhKV5fBuLRSOfWAp8HDYYBIM3c8S+dN3rmkqjpNU3
9r7eTyLGpEn9AmK/V9uD48JVm3N73Wsz8SzUD85UqvMwjGMDuX6p8sFkFdH3alpxE04G65yXJE5J
5X6dM8BI3ddhaoeK07FY1zK+//Et/s/q8Z9Wj1glEbf/6wPvFiWerH/aO/72V/488JwPFgZWwVoP
lzjc1j/3jsKwPtiOuSHjrS0jxOGQ++P8cz4YDsttjK/AdbjKOXR/P/8s8QEBMrSXDdYI8kX3/529
I/E/v5x/jBlwNAAJ36TFLCB/WTsW/QhSb/SzO/IImBVyfW5azi4pnFvCGS3r3nJaECqyxHu4R2ws
fJsrP3PCIlZymi/tjy+JW2zoKSQsg/mQ/vZNsj3sunroYLKhKKjB464MEO4GIkW/QhmYABkQfwsX
vxOpR5s9Cpmg8UuNwlMH6VvJrkrb/FzltfhuJujqA2QL3rtmFDQ1DrHzbkHWlpTJGs5QmR8QvseH
ZEVwZyKxRBmSyY2D44xj0BpdVQRr2XR2sJqW9uTq2rvHqcvKiCaDKZN7IWUwO9EB5tes+bKTq+zx
85SPxs7SUTkEuJPShw7VTxr1cl7uFCF2foTSo+p2ZsMrDjygOt6ub8smIuePWyAu9uhIUF4nk/Oe
Mad/6pWT5hebpRkZk417m3U6ItIlm9MsLJk0hTgntvG6TxgHMDUQRY+uTbJzxCexvMQLjiFNJ6cD
EWOcPAIrB7PYy4XhG0ZEdcqcOL1ap3l+QWwp7IPDNPSU1Kba+ay86lAXOZNdd3Aoiwlkaj4t3QwM
MGlzQHkY/89aXxOFqNkeEX5VvGL8Q2Y7Mj3dxGg5ibQY25gzrFFu9333ozh9Hcalde54JQbDSMxo
c4TVdo7Qc9BB6Z0DFSpPv7tdCQqIlNRjn1njfkpMJ7JbYu9Gmbr3LWq3hKjuIomMZZD3hVN150Uy
ZSerXtxrtj/talU559hy6QK7zna+TkhUopkvzQWRMmV3usgqJQYQiyqG8Fprrq2EOL0bvcaX0pyh
AU5eg1+o7j2P0UllMUpVEADurKJN5Wml8LUC3cyWhBhOL3O6YGRbeY1apxZZkNaw4rgyBEO7CL9l
xiChZ+VG1J9yH6umxuvlaizLn3GAuaALZb8VDz5YTtpxiVB3nrd0TQPZ4jmXcedfO02Sfq1apHkY
nFwC7kuiGbVrZWdJH8beLC9YL7NrVQ/plRPX05sBeA5ZaD8Ri4pxaDnNCQpo5gEG0EStdHSwcDmm
5yP8PKa3g1gGPGOEXg944yt3XydZdgeLWDBnbBVzYdnFFd/s2GPKYzYLPSC39jiFTQzq4Xpds7HF
6myZoUz5NCOggmpTE2mwfXOt9pM7p9azPuyqsXJviIGeLmVvk/FYsLlME8iWPHEWob+523hRqbnZ
RZOyJCczjss0sBkGdFFVetOLkfXyMKBJTs6W3j+wjM3Xe3/UvjA0rvlOaQ5+Sc/OF/sySLNf9wAz
q2GfjIt8mZFSEwq8jOnHdfUMebDipqtZOVJrBNuKdjhyEi2PVuvP8mTYzsBSp0ThjYOUCfnpBw3A
lE33nWyuJ3t0vGtEB/36qAoSn49TQYItO/pljrxGE1dm3+skwOTGvVVPm4PP8vNql/+gro6Isoql
zQ/rbHpn9hILashJm+frWUzyyjVB30b8pOLgeXG/K0US4+Xns5L7pFnzyFgt8570CV3tzTEtI8fP
jSvpMMMzvRwruJY15JRb6Sw+NquVRbpZGnzOhZXk713r5m+5PmhPZleq116fVbfrpGXxXaPCJYdk
NXeVcLTh1CWJFZbmyNbSSfuku+I/sJi7AYUrA9twGnJSiSzDsWj1mm1U4WK5dqOD3iyZwc4jG1sD
JykSaKdLWAFDmySmrzNhpA7VhGhR2hhSbmRNmC1RkoiwxZKYzxQunyweYaK/exJ3Ar/WjaPjTe69
g1QgSoZ4Ya6ftidY1YgL6nUwdqVmI72X8zQ/1HFvXUq8viqoOrcSNxNu3xtoVqwIvVaaL+0wv4Dd
VX4wECfEtCCLSy9USh96xCT5PN5Q0KKbXkT/UNHZdqHk/kruxaziztiibJd1IXWUkE07D3GfJ/G5
RW/vXSyv+N0/9p966h/rKaIP/7aegmn9czX14y/8oeLSP/wIEuAycZEp/iAz/W6G8awPgIwAdP9f
/NKf1RQlExWOg66KTs/hr/1ZTZneBy53ncwtKiP+Or61P7rn39FJNN7/OvPtV2AJVkBSFWzbFVsu
2X+B58QTOIS0tu2TYg8ZR0a+Fg+Y7+OzjZSa7A67/0SRte6bLlv3Aq7m2SPH9hV7+vxk117zCsqt
/6SbdQ9BGrv6X97J33/dv5KefvHrWPx2W6zIllOKQ87ZnEF/ZcT4IKBjMfnWKVeWfCN2db5Dg19v
mhAcDi1dxAFpOsOeZku2//ufjS3050JzU9/ZDLSwMEHIcqwfbqK/EGpoVdgWjVmLMD1+qdqYkfA0
Zv7N5g510O3bZDTraKR5mxz3arZ8xF15l32eV8j57siyJ2rWxTwnJd13AYiDLTpIhl3XSoeYOQ+l
PEoN+xRP1XAtGhNvm96wpGTBRhNb+SK0VF/dpsaCkdsV21UGsYlAJgYE0TiuxIZD1dNawAkOGZyg
RV4Tjy5Q9jnXfO9xgPcWSluJozRlRruXaOEZGg8mANakZZqLCh7wh5lZ+iet64g9K9yP47x2ZWit
LSee6zQ1e5w52WnsuEkKI7L+uGhVHBbaalJgUUux4p8UiraYU7ZJa3aBxry81LlX2SRK+uLanvIY
l8cyfKLeRV2U6eWkB7pIZ4UW33OOnlksexaaDgYqIwuxZ+PF0B2jfeBGze91Qu1ElNOJsmDQnQgB
kt4h7Zn93TSaXbZX5oysP+Or9DATzzUHMcnTZQDPZPgoKNeYOLnTePI9v2ReaNTDA7grLw2FOcHP
ybCI7isU3V5Qx0NhsoBzGqHtrGTdFjkdVX+SZAYmfpQ2ARwZrpSGyfjRRo+H35utYjDZ9gu5oB4S
a6e+I9t4RiFPDU9qeboyHUWJGCQ6WBrSnrt9N0z2HZYt7bCSS/61hU27L/Rsjz1ARXxTfValbvWw
GuRRo6cY8zPQkTzy7MF9S3FVHNFYrTu/bIbjkuHX2bNVSZiH5sbihDT9M+Cbtu4PmNPEFam385kK
M37GeYVSaErR45SunX6zJl3dCtbNRA2TV/+NSLRtcbTi827tDEmcj3oFzYJabXyjLkKRiO/eY5po
uXlhfs7SP0B46EyP6C+yuQlaF3ZLGJtxm4T5HNci8Jqh+FrnaZzBH+zyA7u46SsK+GpTv2AASoOm
bpR+07d+l70pqhxUFbWyjFuq9fi8jquJd8vM1QtARhyfi23INwR1AzA2f6QVcAWgki+4mfOS5RdF
VugM0sp2EEtqbUehuNyoRZBh2evuIHaj0tbscTHlshyhKDBS1mKS3ANZd1USdWOaNJvKhuRJFCHg
oX0Y0Rt8vNCPK7bB2zQb6usunbImanVTvvXS3dQnS8mjPuvytMAyeQDEtx2GFOBMwbL6Nie77wLx
o2VCb/j8tG57bWCa7Ee8ZGLatXYf9zgbrB7Gq5NbQZcpfnsS0dZjK9GvZnIiNTy25eukDB93kk0F
E6UTX2Q6lnHWglGfx3cyLEYduUFn6xc/nsyR1Voj37q+9GENaOW6/3GU+7xyNJRbpzjkHudooQ3q
MmfG+lz2ppbJsJhMJK6HOWbfgRsMS/nyZo9jpzdnj30m/ygSOn6eo0UkFmW5WCf1UieIFXoQInb9
hjUR6wGLuR4b/epc2l7wGyuppLafxgE1qwXO6dB6Rnm71CmQCTY6bImx9cz3pLkbt5aUfLGy2Ctv
O/IdqrBOHGkD+FDqBMFiwLei2OBfV1rnQjTgN+DZrRrrVBNRoRBRdmxoVtOOx6juO/ezpmo2lrw5
WARLGnuBKc1ZSHpPMUgFaetOr1Jo8pI6i19FnkO0YMwI5JQYs7HDHCbfezE8mfPknBQkdxvulT/d
jyATykhDJQPXIPVarCxeVimWp0QlWnYe78XIviw1VbzBVZb6OmX3/tEoUOgEbjraX9DsO4iH2AHs
5VQAWpPaGpbCnq+tkolknKqUwf+67etbtqFz6zU2fLCOwl4rh5PPOM3FrBFrHwvuGWLSTB/ShI9M
IBBt5Roh6mJkqKNkyY87wq2XQz2ZmPCEcvIu4hxnEpjYFg4ZDvy+MvvfOKT/KRz/qXBElk9F8a8H
cXff6pooG/VWZz/vH377i78XkK71gQAECkU803iy+F9/juO8rbbEWA+a/0eNuJVHf4zjDMZx2Kx1
ZmSCRYH9l3WE/8HdwAeUjsSMMCv+tzzV8Ip/rZJIysSmIHSAzri4f8Uvljwxa9Xoy9F262IBM4M4
F33OZF4MUG9QJo1cmGFVgRPZT4PT+oHRd93J8iT37tp2CKfTUkdZ0vYDTJQU5qIW9CREcqB/adQQ
306Os1xVi9AjKxtnEaBHR0GBqbbfsYCDGINcuQk0s+fWdolyGgIjJQN+1+XpetBw+DyT38F4Jm/T
C3W1vnO1dX2KsbVmGJjcdNex/ct3DD1afH9wK45664M8EbPuEo1lOnVYCLmNHyBDTgHTtSKqxjmO
UOYeM4Rt3zQhki8Trtubmb/zYi8yHyNf863rtCo3qJ3LMR24pt+XlASJsZMaJYDvJeWVMv38NpOQ
jNTUawcBzyiM9Ri5DzlVkAAZ5+xzN8kV0/kiCeeZ5YrWIRpGvQNeym+Q0qvSNp+8jrdZaEgkg9FI
9TMu6nFXs5A8GojbdobPO29lljhPAL/vBs109vDnqnt9LeVdTqV9i4DSMoCnF/XZdg2GPN5KoTel
7h74pj6EmyEYt22i71jSTGnQFcwAcEHrnyhIh+tRWi+9nQyPhLTV3oHSHZGYoeVJE1SjVxwQjpnP
c1kY+3zc3O5Nkm9MqTi+sWDFRYupozeU9Yr9T/UPriM9AqCc2D6b2qR/Z6RS7wj0fnDV3bZxifoJ
wyUTsztrHLmzGCqZF6H146tYmuSpw8B7q/rcDv3K2WkbYcuuCo0zd6gOwKXLM4KD+Npv8voex511
U1jGp2yynKiQehEtYETREifx4zLaLepbmygBvQp1KQbU7Hn+EI+tfjtqvRvFszWduJwOSDC8HSK+
KUxHQI/xKrkDfSXjY+7H9n50quK7P01fROxrewYdsQxgm4sHHnJO3nluT/0qMDKUmDSEZ2OiIz8d
16l9L3naQujlV+Ca0w1S5kRa2r+AqmE8PCN+SukVA1wE/JYAXsNkxDIrRpGdS5VqL8zmk1NTpu2D
XTbNzWLZPgrgnv21lkIyYJ4QktaUXkzV8tzw2E5QDRfj0FCkBCMUjijXLWa2dEPcPdxND8s02AHm
V0smDG2rJRFPXlzO2Z6Cf9pKaLFaDrSzKU1S72FykIg14aIh0Hk0jMKeHm3mMbaFqZJp1bOweBZ2
up1nV06nu/cDzor002ytFYonwlvNfe0DWA2QpS78fHhhqIENGtMGtVuJZg1bRWym3c4SUrNfsPvV
+WmSBujGUq45rybXV6s+dBKh7aMiF3N6HH4rYJMf1Wxh6ip/LYqhw2OCdbtmd5nakPjIhfPXSPW0
NHRcWZK8VuCtNnmcYH5aaLLi8Zzkou/mZRVsA0Q28/I94iWTqASN4O3ayhyK5LgMnvUKQWsavriF
LwrnlffIZzZUjoM8U1eaWPDrmHUE/3BwXOY6cgomuwhJ4o91MToMJ1tmAqExdAaduibm37rt/9zU
/3BTAwLZvG3/+qZ+/tZx8Ax/nfL8/nf+uKTFBwuEvw+7Wfx2Ff95Sbu47iDf6By0IE5+9uohDOAm
xsXhQt63NkPenzsz4wPrNwHwBFaJ4Jvg/jtTnl+AvgYwWcFijt+QH2KB2/p5jMI3Zlwz6dlHdHy4
hlK0KLTT/4QN/nVYA+4ZQzvxnIBadN6J7c//Oi4ZaahM2HrHMScZiXvEZ5jKsBsXkZrviHCnl2Oq
0EVyZYL0l8/jvxkU/epFRHso2ArqsKZ425BH/PISiepF81x4/jHBSliwT8emp2bBz7X14iGnCHhL
/Kph+1RnZtSvS/ZtJi8HN1fnmFFJxkOwjHl2GBRJ9marteexkOlt7+W1xrYjZtO1dM2uT5IVBosb
P1ROOUX/Dy8CSJMvQELZPEi/vIN6B6GpwnJ3RHBo7AhjX/dIzyySIaflqeWMCmNRuOZOqxYVsvVs
XidGZJEtk20Tl/kz+w1jvpMsjOiOwDYy4ln3yivoG3xV7D0FBrPKxmG/MKxGGlrV2T9A536dJ26f
A1ESDBUJ02J2+ctytrdMgAQuOna2dVPUUVwEzPWXgyv/iaD2yxr4xycOW8yENm97G2bs58fNVgIW
JsPBozITneMVqu/geO0Zn2d7r9sgQf/+0/nlS/Tj5/kMAq0tgfa/RgoZoq/rSiv5eUnW3XOi9ME6
MpP4+5/y37x/BJaz4WYoTGiq9cv75+OK98pJ844dNMYDxrbvjelnx6L3Pv79D/pBF/uJf+Zw9kA/
c/nioW/69VDIE0Ll4Ol4RwNaxGl1ewMdKM/MsvDBLRVLmYDY75599VA8AOTyrol8KnBcifghHev1
qrLt9r6D+p8FjiIZpEGtqAIlTOgK2wRZlvSaGc/mk0poO0MTU5AWJDl++sBK+CFzY6Hp9AyUoVhC
P03Omh3//kX+Rpn76VXSAoEeo15lhAsGbePw/fVQYoIxpms3E/dp0jMkkv1ZEvcn1j9k/xW9ETim
/D4DrYnsAgkqD29+LCuS+pRohn3RdN2lQSuKQb42I5AcFLvs8y+2v1ifXciNn+zWoYSajEfhEyyN
ZrdE5OqwQzL0wgfFkyHAVen8lCa1EbHRXA7ofaCXJJ85zoqjM9j2bTIa9lGRnXnF7ZIeqyY2dmbi
ZEeWllg4cATsUoPgjt6U3scutvNTroFTrUWbwkZL4i8pF08IaDI5kaOkbhvcQ22gVte6plgsDxDg
iJJRhhUCgRtDZ3SQ+A8ikdCcZPE8sGov27oM2NFqt7bfLF+XBQqOV6bDxvA1D3Zs5X2QO6kRonWl
+nRX6x7Dj/6xGfvqExbL4nsjUlIYCt1fIMB0KSzcCSQRs7V0fnGZS0egqbqjDdj6BAV3vl6xztw6
ZeFFg5fVfmBW2XQ7DnX7XuPFfdNbPIpAkkBPFd+0QvNu8FNpQDQzptFud64q+rLSEe2uMPzTrLT6
ImPwtySST0OQMM4OSD0/0Nldb+9nJEuidUGM0VxK5suiMl/tlHbOmlM0B0VVXbOHXZ60smC2JJiw
XsSoAZrGcGzsdO6XEEG1iXrf904je8+3Lnb6u5z3qT4N+kj/6vbmx8La12nDE6FKgMytab5JkNT7
ArJMZDazh7qM5fdTveCZlMU88dEwp+pBiBynZdynqXlvxNW442xTp6GUCx6IeQDJkxpfTTR0kKZE
c7905U0GkBsxtCqA0JTIEuJiC6BkMtrp+hnlM9GhiYWjw5+TxzpPbrDafE7hEx3TYdAfYgHDLO+c
T8tQsKev6whLSB5queM/D8TF7M2uE9fuPE7n2i7g66h1Br5uoh7L4W8MSo/xTGgpRxT7d7Hpya1c
zleaBxK+QEdLte/Fr7gHFn6ZGSYVeoYwLUzUu53eKh4uNbkR11CxzxJYwfQKWRaNiWMc0IxpV/aK
9QRKpI5j2l7ecoilDAZ7lyn9YntM/4y8uV3phzimetFeLYuwTimN3VGYYE5cydfF0RaaucBvjbUY
d8YEVjTFWhWsQ4rtU8/rL52ykpc8FuNXx+2XF1N107nyPHUqFA5ulTT/h71za1JTXcLwX5nKvRZn
5CKrakcnjnNMTSbJ2rmxiBpBEOQk6q/fzwcyWzxMkoUX1q5N5SIzjg00H/314e23tfuYFog+nY3D
LrDJ5SCTeb9aaw/YNFP3qCZLMzORB4FrmZuoJ0cGnWqwyH1YtTarL9pSCj6qkuIM4DtfXGt+qHVn
a8o7lpq5fdh/gnt3FSYfAolIRw/5cUYL4KIH7Xt0S2XL6xkhJFgto0OTcMKc0eFsuf65TOM8fJTW
U9h8RfVrsySPGYeKB7qH0VnulJ1D3lDPUKRscS0tc+WaO45vTYMCdc4QVJoxYBzdpFLybWPl2pPC
i/q4dqUo68EKbUBkxoCgCbUsWrB9SczBmsUjx4Qqmiyt+bXIgkN+Jr+0JPwLP1w4gJdyvJMlLh81
aoH3t8jIExHCCZ6ROqJz3vCe/akW/T2jDbfnSZu857bwC1s6zeK+J6sD4nnv42JqZV/DNPEHEZiG
8ablSDf+TMP2wN71AXL6zYNBd8DtBirZm/VaXTyqzoYueViW+uucNFXXYHhsD2rIxbUVL7lzz3We
LGme9/RMVSD6gamIkYZTOKwXZN09bcN3FMsnZQ9PKBBVlSvxMgvCq2XKLbUMqNNSwJjAoryZfq1a
jv4kYxggU0jc/iJVNjc0s/hdy6QvDl9FB41CFyh+ZMxYBNarrDrrn/jAy6/uMsauh0p0CzJh6VP9
0pS+DGKoPwxacM0Snz6vOYHTAxyDezE0oXvXgcx8z4eCW4ASW/oMNoj/kR97BsEU9WLTkf9mVOtd
4smzvrmMwn5CF3sOnYak3ukrqZ9GGAWZ5AvTayN6Z5xoNZh7BJJLf0bSWR061yFdNPKwpXTzlNGU
upfr0DFIn+JhAKzLc2DMjxewhPdRv+mN6ASKnPs4mUcgZdZ6Cm9qQB0wncOMHKuKSKswB2OBZV0D
zYXLR3MeV3nBN11s7/8PWH8VsJIRxpE5HbB+AzrmBtNawFp+pwJ5SqDaYUI2DeqoOEhicOUWlkAn
Mx+Rayae3QalVVJZxKsklCsYpyiIVxhPSWA8SQJLHcH2BJSgQbxKFKcLH9giBtI02G+Ek7zrtGU0
vtC9nT9m8/EUljXH/7GjjSPhovD6drzCgxPsQejjlerPFytO0JkZYOfmHzLLdpePLgMJ5+O3T6Wj
yfq5CIWAfSg42RZzTKQ9jx7wjswMP01+mOn+WpqRDG0BIIG/y+ooXqR/T2araWfkUKtMJbwVBRqT
bujraze4lVQpms7HYURX9RQnUXNgOO0P46nUX3eCjLGU9M/M70HsJy3tTjKYGunDJD+MX+gqXNNR
0gqHL+so/QhrjH7LmGD50ywKmbSwntHbRD9tANq7o8a8wsrSaOEV5aSjU7L388jxPkMUM13GuIzB
0oRKPWRIItXyNYFPkCm3MbMHvsDfnd35wwh+HnYhP/8I8amvzu/MFGS9vjI2jx2ZdN939nE6wltT
EqKdVIm7gGU09QlSNAZCzFLLaX3OpZarBdcqM7thGRC2Nl0NBZukm/T/t6zG1vwd7YV5xfaITz8x
LTd9CQ8aZn7rjyqQ0HFBteaaUZgF8Ow8T6buPnCcILlmhYpLKhp73pJAk5ebZmNG36lWWyeEB/hr
SsVBxcwPiYLKj1sWRMIQwRuqBXWVOMoT7qjolBLevr/DtqNDObU7sMcYVPjJmTAxSnftKpiufbj9
CSXsidhRAkAwCzy9St6nOLCrNSUopBBJCpEKLJWEPUTrl6QEBZrm31sKp7WgtA2N+iatbeVdotZd
LXRIpFJpNDWsd7VULkwLkrRf8P3jpUDel0HSVFnp5BXH3vvQMdoUKFVospVyqVDXvSwlQGQvMr+/
YxVOL4UOS0Fw15GCKg7279pSEIzhKuVS3JFKS5elhU5HjOBspgRMH7O+ARFsrQKPelcJpk6bjoAl
yhgPcVycVVBgkeHJNdNCpw38E672/bs32oBgScNWG0P55l2STZQldb+q9KfmQOm0GU2BG6zu3X6H
LYEuf40ZjRf6BgiWyTM8e/qzgamwt9SWvolXYNBtJqbXiuMCvQKeTNPbJ6ai9sd4Eop3xVHXgiXj
NpAeZ2R5+fHFaUHM2Wm8CNS2JfGWM//sdaXvrgVAUPCZS0yY3WqJWO6y9gJFpr7cdC2IejC7AYWu
7VFfCwzcEJM2JBrMSy1dnhboqmy8Jept5t9SJ2dWe3Hs+QWm1QYXQ37CMC5UCyqvRLlPly0ar9HX
Ycx02jsCbIDlY8j2cUeZmEnFQxSzTkotle7YBW2NKinvxlrQ8YS5QXyg17us2QWjDdpB0Qwajovj
4hwEZjkLmEIz98gEAqp0LCY1H9WCiSctOrVp7ik//wMn8TcWzGumoeu4/rhIRLiTZIfY45d/UIXp
hwK24fdg/P4dWcDXdGLxhyI/WoqeFFQi4ue/ai9MER3vfFhFy7tf397g4amPXlT1yxt3EtuUO8R4
WlhMtpcp+FDev/uXb/+w53YtP1DEcP+9kvfvate58/x/ITjx9uQKbEBjubRthUFdsCUsVHPBnh0k
dlJJEo+xTJU0ldy1ffdnGO+BphlxgovcWHboh7E9rvXzmYB6zyEZwvdR6o6ytBImVMI0LKxz08vu
TXw7t+NJJUlILiPQxpK3Ga+r8OcVWeds/qOOVS+9/KZnoUQYu3USHvY2ET01lQxTUTytXzKsPSJX
1VTyDRp33UpOsbxVXLDqF0crOK+m/q1XfTC2ndoClMHVs3k1veCB77uM+au/kRoVgjOIDsbMpaxb
EY1ehTNIDvM9sZZIKTTVxd2hbaK5VD6DYK4sG3nrSlKxLkhrnsFU34fAGw7UTGvIGdbGg+0GNesh
kKdnuOYHm943OxjvqmObFWr6CB/sJLFHTpZM0rS2phXQsudQiTty3KldJ8ohxjzDG/7w1vCPV3/m
nzkKD8xmFP8Wi5pt2sagjZWO6FOTH5teOADrPRuiyGbnDJv64+RHbO95TyRNBHlRU32cJo9rqI3H
SX51Y88XiePWt3VKw9YZDKCQfzuJk0nNUtErJp9J+MNk5Y5q2xjCz7Gjiyv/dxh71cMTFhbRgvOq
8dMM49S56to0xLv13QzyAZG8OM8Jera3P/iHoskZXBLaj+sa10omioZr8cnz8UjqUY1C6H0GI3ua
i6zhNX/6RW9lQ/HPTjieXA2Sg71NFO+ar5PPYXZiIW4zqk0XYnmCw4UoxJ/BH3xB+5MkmdRcim3S
p+mlv0xW9ahym1JrKvdLajvVkxM2RdVoqq1+8c+9+TdahxquQSYXTd29KHibUmqqi282+04wZcB2
pYBCI3pHO4MR/DZJ0qujF19WjhtfvJuMGPzt1q/dKBqTG8s+jat782keyzS9AjgO808VOuXY1+rJ
NfEXI39ix3/9BwAA//8=</cx:binary>
              </cx:geoCache>
            </cx:geography>
          </cx:layoutPr>
        </cx:series>
      </cx:plotAreaRegion>
    </cx:plotArea>
    <cx:legend pos="r" align="min" overlay="0">
      <cx:txPr>
        <a:bodyPr spcFirstLastPara="1" vertOverflow="ellipsis" horzOverflow="overflow" wrap="square" lIns="0" tIns="0" rIns="0" bIns="0" anchor="ctr" anchorCtr="1"/>
        <a:lstStyle/>
        <a:p>
          <a:pPr algn="ctr" rtl="0">
            <a:defRPr sz="1000">
              <a:solidFill>
                <a:schemeClr val="tx1"/>
              </a:solidFill>
              <a:latin typeface="Arial" panose="020B0604020202020204" pitchFamily="34" charset="0"/>
              <a:ea typeface="Arial" panose="020B0604020202020204" pitchFamily="34" charset="0"/>
              <a:cs typeface="Arial" panose="020B0604020202020204" pitchFamily="34" charset="0"/>
            </a:defRPr>
          </a:pPr>
          <a:endParaRPr lang="en-US" sz="1000" b="0" i="0" u="none" strike="noStrike" baseline="0">
            <a:solidFill>
              <a:schemeClr val="tx1"/>
            </a:solidFill>
            <a:latin typeface="Arial" panose="020B0604020202020204" pitchFamily="34" charset="0"/>
            <a:cs typeface="Arial" panose="020B0604020202020204" pitchFamily="34" charset="0"/>
          </a:endParaRPr>
        </a:p>
      </cx:txPr>
    </cx:legend>
  </cx:chart>
  <cx:spPr>
    <a:noFill/>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tx1">
        <a:lumMod val="65000"/>
        <a:lumOff val="35000"/>
      </a:schemeClr>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1E42FA-D96E-4176-BB4E-8B4268654A30}" type="doc">
      <dgm:prSet loTypeId="urn:microsoft.com/office/officeart/2005/8/layout/hChevron3" loCatId="process" qsTypeId="urn:microsoft.com/office/officeart/2005/8/quickstyle/simple1" qsCatId="simple" csTypeId="urn:microsoft.com/office/officeart/2005/8/colors/accent1_2" csCatId="accent1" phldr="1"/>
      <dgm:spPr/>
    </dgm:pt>
    <dgm:pt modelId="{433D833D-817D-4827-BBF3-B3BFDAD76CE3}">
      <dgm:prSet phldrT="[Text]" custT="1"/>
      <dgm:spPr>
        <a:solidFill>
          <a:srgbClr val="60C2CC"/>
        </a:solidFill>
      </dgm:spPr>
      <dgm:t>
        <a:bodyPr/>
        <a:lstStyle/>
        <a:p>
          <a:r>
            <a:rPr lang="en-US" sz="2400" b="1" dirty="0">
              <a:latin typeface="FranklinGothicURWLig"/>
              <a:cs typeface="Arial" panose="020B0604020202020204" pitchFamily="34" charset="0"/>
            </a:rPr>
            <a:t>$62.8M</a:t>
          </a:r>
        </a:p>
      </dgm:t>
    </dgm:pt>
    <dgm:pt modelId="{7E514366-AF09-4445-97E3-9472E9F2C10A}" type="parTrans" cxnId="{5EDF3BD7-58C6-471D-802E-E5CCB21C9FF5}">
      <dgm:prSet/>
      <dgm:spPr/>
      <dgm:t>
        <a:bodyPr/>
        <a:lstStyle/>
        <a:p>
          <a:endParaRPr lang="en-US"/>
        </a:p>
      </dgm:t>
    </dgm:pt>
    <dgm:pt modelId="{3A2F8A58-C517-40B2-9B08-B393D9338A2C}" type="sibTrans" cxnId="{5EDF3BD7-58C6-471D-802E-E5CCB21C9FF5}">
      <dgm:prSet/>
      <dgm:spPr/>
      <dgm:t>
        <a:bodyPr/>
        <a:lstStyle/>
        <a:p>
          <a:endParaRPr lang="en-US"/>
        </a:p>
      </dgm:t>
    </dgm:pt>
    <dgm:pt modelId="{C4232066-8B32-4D72-8463-CEC7BB6464EB}">
      <dgm:prSet phldrT="[Text]" custT="1"/>
      <dgm:spPr/>
      <dgm:t>
        <a:bodyPr/>
        <a:lstStyle/>
        <a:p>
          <a:r>
            <a:rPr lang="en-US" sz="2400" b="1" dirty="0">
              <a:latin typeface="FranklinGothicURWLig"/>
              <a:cs typeface="Arial" panose="020B0604020202020204" pitchFamily="34" charset="0"/>
            </a:rPr>
            <a:t>$55K</a:t>
          </a:r>
        </a:p>
      </dgm:t>
    </dgm:pt>
    <dgm:pt modelId="{253E5785-AD0B-4F7D-B7A8-3386DC2FEFEC}" type="parTrans" cxnId="{DE7B21B2-827E-4563-BFFE-65D7AFA60F37}">
      <dgm:prSet/>
      <dgm:spPr/>
      <dgm:t>
        <a:bodyPr/>
        <a:lstStyle/>
        <a:p>
          <a:endParaRPr lang="en-US"/>
        </a:p>
      </dgm:t>
    </dgm:pt>
    <dgm:pt modelId="{79523A01-8042-4C9F-BCB9-33261DD007BA}" type="sibTrans" cxnId="{DE7B21B2-827E-4563-BFFE-65D7AFA60F37}">
      <dgm:prSet/>
      <dgm:spPr/>
      <dgm:t>
        <a:bodyPr/>
        <a:lstStyle/>
        <a:p>
          <a:endParaRPr lang="en-US"/>
        </a:p>
      </dgm:t>
    </dgm:pt>
    <dgm:pt modelId="{B48E818C-C476-495B-B9E9-F0AEA0B36430}">
      <dgm:prSet phldrT="[Text]" custT="1"/>
      <dgm:spPr>
        <a:solidFill>
          <a:srgbClr val="D2EBEC"/>
        </a:solidFill>
      </dgm:spPr>
      <dgm:t>
        <a:bodyPr/>
        <a:lstStyle/>
        <a:p>
          <a:r>
            <a:rPr lang="en-US" sz="2400" b="1" dirty="0">
              <a:solidFill>
                <a:srgbClr val="808285"/>
              </a:solidFill>
              <a:latin typeface="FranklinGothicURWLig"/>
              <a:cs typeface="Arial" panose="020B0604020202020204" pitchFamily="34" charset="0"/>
            </a:rPr>
            <a:t>1,148</a:t>
          </a:r>
        </a:p>
      </dgm:t>
    </dgm:pt>
    <dgm:pt modelId="{BD825D1A-DB82-43A7-90BF-737370C957C1}" type="parTrans" cxnId="{E03ABA19-FFDE-487A-A16A-5336A2B742CF}">
      <dgm:prSet/>
      <dgm:spPr/>
      <dgm:t>
        <a:bodyPr/>
        <a:lstStyle/>
        <a:p>
          <a:endParaRPr lang="en-US"/>
        </a:p>
      </dgm:t>
    </dgm:pt>
    <dgm:pt modelId="{4D27F7E9-CB22-4E10-B622-2FF1AB82D8BE}" type="sibTrans" cxnId="{E03ABA19-FFDE-487A-A16A-5336A2B742CF}">
      <dgm:prSet/>
      <dgm:spPr/>
      <dgm:t>
        <a:bodyPr/>
        <a:lstStyle/>
        <a:p>
          <a:endParaRPr lang="en-US"/>
        </a:p>
      </dgm:t>
    </dgm:pt>
    <dgm:pt modelId="{56DD03CD-212E-4974-BE72-E453FF4C7935}" type="pres">
      <dgm:prSet presAssocID="{6B1E42FA-D96E-4176-BB4E-8B4268654A30}" presName="Name0" presStyleCnt="0">
        <dgm:presLayoutVars>
          <dgm:dir/>
          <dgm:resizeHandles val="exact"/>
        </dgm:presLayoutVars>
      </dgm:prSet>
      <dgm:spPr/>
    </dgm:pt>
    <dgm:pt modelId="{99F0A023-FA4A-4D4B-A517-0BCBD77BF833}" type="pres">
      <dgm:prSet presAssocID="{433D833D-817D-4827-BBF3-B3BFDAD76CE3}" presName="parTxOnly" presStyleLbl="node1" presStyleIdx="0" presStyleCnt="3" custScaleY="155221">
        <dgm:presLayoutVars>
          <dgm:bulletEnabled val="1"/>
        </dgm:presLayoutVars>
      </dgm:prSet>
      <dgm:spPr/>
    </dgm:pt>
    <dgm:pt modelId="{0C73A426-E3D7-40A5-8EFF-ABA3D0BC2EE9}" type="pres">
      <dgm:prSet presAssocID="{3A2F8A58-C517-40B2-9B08-B393D9338A2C}" presName="parSpace" presStyleCnt="0"/>
      <dgm:spPr/>
    </dgm:pt>
    <dgm:pt modelId="{0CE536C4-D854-4A95-A9C7-2658AEF2A352}" type="pres">
      <dgm:prSet presAssocID="{C4232066-8B32-4D72-8463-CEC7BB6464EB}" presName="parTxOnly" presStyleLbl="node1" presStyleIdx="1" presStyleCnt="3" custScaleY="155237">
        <dgm:presLayoutVars>
          <dgm:bulletEnabled val="1"/>
        </dgm:presLayoutVars>
      </dgm:prSet>
      <dgm:spPr/>
    </dgm:pt>
    <dgm:pt modelId="{017D4E82-E458-47B4-94DE-B2805726BF92}" type="pres">
      <dgm:prSet presAssocID="{79523A01-8042-4C9F-BCB9-33261DD007BA}" presName="parSpace" presStyleCnt="0"/>
      <dgm:spPr/>
    </dgm:pt>
    <dgm:pt modelId="{F62EAB98-60F3-4CD3-AC37-2DE0A73665DD}" type="pres">
      <dgm:prSet presAssocID="{B48E818C-C476-495B-B9E9-F0AEA0B36430}" presName="parTxOnly" presStyleLbl="node1" presStyleIdx="2" presStyleCnt="3" custScaleY="155237">
        <dgm:presLayoutVars>
          <dgm:bulletEnabled val="1"/>
        </dgm:presLayoutVars>
      </dgm:prSet>
      <dgm:spPr/>
    </dgm:pt>
  </dgm:ptLst>
  <dgm:cxnLst>
    <dgm:cxn modelId="{E03ABA19-FFDE-487A-A16A-5336A2B742CF}" srcId="{6B1E42FA-D96E-4176-BB4E-8B4268654A30}" destId="{B48E818C-C476-495B-B9E9-F0AEA0B36430}" srcOrd="2" destOrd="0" parTransId="{BD825D1A-DB82-43A7-90BF-737370C957C1}" sibTransId="{4D27F7E9-CB22-4E10-B622-2FF1AB82D8BE}"/>
    <dgm:cxn modelId="{0F92ED97-6852-48C9-9661-E48A7D92DA1E}" type="presOf" srcId="{6B1E42FA-D96E-4176-BB4E-8B4268654A30}" destId="{56DD03CD-212E-4974-BE72-E453FF4C7935}" srcOrd="0" destOrd="0" presId="urn:microsoft.com/office/officeart/2005/8/layout/hChevron3"/>
    <dgm:cxn modelId="{4C736F9E-0DD4-43AD-86B0-D60DF9F1EC39}" type="presOf" srcId="{B48E818C-C476-495B-B9E9-F0AEA0B36430}" destId="{F62EAB98-60F3-4CD3-AC37-2DE0A73665DD}" srcOrd="0" destOrd="0" presId="urn:microsoft.com/office/officeart/2005/8/layout/hChevron3"/>
    <dgm:cxn modelId="{DE7B21B2-827E-4563-BFFE-65D7AFA60F37}" srcId="{6B1E42FA-D96E-4176-BB4E-8B4268654A30}" destId="{C4232066-8B32-4D72-8463-CEC7BB6464EB}" srcOrd="1" destOrd="0" parTransId="{253E5785-AD0B-4F7D-B7A8-3386DC2FEFEC}" sibTransId="{79523A01-8042-4C9F-BCB9-33261DD007BA}"/>
    <dgm:cxn modelId="{5EDF3BD7-58C6-471D-802E-E5CCB21C9FF5}" srcId="{6B1E42FA-D96E-4176-BB4E-8B4268654A30}" destId="{433D833D-817D-4827-BBF3-B3BFDAD76CE3}" srcOrd="0" destOrd="0" parTransId="{7E514366-AF09-4445-97E3-9472E9F2C10A}" sibTransId="{3A2F8A58-C517-40B2-9B08-B393D9338A2C}"/>
    <dgm:cxn modelId="{70EFD8EE-293D-4222-ADA2-FFCC30C96AEF}" type="presOf" srcId="{C4232066-8B32-4D72-8463-CEC7BB6464EB}" destId="{0CE536C4-D854-4A95-A9C7-2658AEF2A352}" srcOrd="0" destOrd="0" presId="urn:microsoft.com/office/officeart/2005/8/layout/hChevron3"/>
    <dgm:cxn modelId="{917231F3-438E-4A3C-95D3-077F7AAC322A}" type="presOf" srcId="{433D833D-817D-4827-BBF3-B3BFDAD76CE3}" destId="{99F0A023-FA4A-4D4B-A517-0BCBD77BF833}" srcOrd="0" destOrd="0" presId="urn:microsoft.com/office/officeart/2005/8/layout/hChevron3"/>
    <dgm:cxn modelId="{D129FDE9-DAB1-4629-B0EA-BFE777ACD496}" type="presParOf" srcId="{56DD03CD-212E-4974-BE72-E453FF4C7935}" destId="{99F0A023-FA4A-4D4B-A517-0BCBD77BF833}" srcOrd="0" destOrd="0" presId="urn:microsoft.com/office/officeart/2005/8/layout/hChevron3"/>
    <dgm:cxn modelId="{FDD970EE-070A-480D-9C98-8844C29A24F4}" type="presParOf" srcId="{56DD03CD-212E-4974-BE72-E453FF4C7935}" destId="{0C73A426-E3D7-40A5-8EFF-ABA3D0BC2EE9}" srcOrd="1" destOrd="0" presId="urn:microsoft.com/office/officeart/2005/8/layout/hChevron3"/>
    <dgm:cxn modelId="{351C58AA-A0F3-4C3F-85D7-F1CE1F95FFB1}" type="presParOf" srcId="{56DD03CD-212E-4974-BE72-E453FF4C7935}" destId="{0CE536C4-D854-4A95-A9C7-2658AEF2A352}" srcOrd="2" destOrd="0" presId="urn:microsoft.com/office/officeart/2005/8/layout/hChevron3"/>
    <dgm:cxn modelId="{5B7790A8-80DA-48BC-8FAC-8C318F6EE9ED}" type="presParOf" srcId="{56DD03CD-212E-4974-BE72-E453FF4C7935}" destId="{017D4E82-E458-47B4-94DE-B2805726BF92}" srcOrd="3" destOrd="0" presId="urn:microsoft.com/office/officeart/2005/8/layout/hChevron3"/>
    <dgm:cxn modelId="{7600E65B-CBF6-428C-A48B-7B286A516296}" type="presParOf" srcId="{56DD03CD-212E-4974-BE72-E453FF4C7935}" destId="{F62EAB98-60F3-4CD3-AC37-2DE0A73665DD}"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F0A023-FA4A-4D4B-A517-0BCBD77BF833}">
      <dsp:nvSpPr>
        <dsp:cNvPr id="0" name=""/>
        <dsp:cNvSpPr/>
      </dsp:nvSpPr>
      <dsp:spPr>
        <a:xfrm>
          <a:off x="2649" y="1649226"/>
          <a:ext cx="2317166" cy="1438691"/>
        </a:xfrm>
        <a:prstGeom prst="homePlate">
          <a:avLst/>
        </a:prstGeom>
        <a:solidFill>
          <a:srgbClr val="60C2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FranklinGothicURWLig"/>
              <a:cs typeface="Arial" panose="020B0604020202020204" pitchFamily="34" charset="0"/>
            </a:rPr>
            <a:t>$62.8M</a:t>
          </a:r>
        </a:p>
      </dsp:txBody>
      <dsp:txXfrm>
        <a:off x="2649" y="1649226"/>
        <a:ext cx="1957493" cy="1438691"/>
      </dsp:txXfrm>
    </dsp:sp>
    <dsp:sp modelId="{0CE536C4-D854-4A95-A9C7-2658AEF2A352}">
      <dsp:nvSpPr>
        <dsp:cNvPr id="0" name=""/>
        <dsp:cNvSpPr/>
      </dsp:nvSpPr>
      <dsp:spPr>
        <a:xfrm>
          <a:off x="1856383" y="1649152"/>
          <a:ext cx="2317166" cy="1438839"/>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FranklinGothicURWLig"/>
              <a:cs typeface="Arial" panose="020B0604020202020204" pitchFamily="34" charset="0"/>
            </a:rPr>
            <a:t>$55K</a:t>
          </a:r>
        </a:p>
      </dsp:txBody>
      <dsp:txXfrm>
        <a:off x="2575803" y="1649152"/>
        <a:ext cx="878327" cy="1438839"/>
      </dsp:txXfrm>
    </dsp:sp>
    <dsp:sp modelId="{F62EAB98-60F3-4CD3-AC37-2DE0A73665DD}">
      <dsp:nvSpPr>
        <dsp:cNvPr id="0" name=""/>
        <dsp:cNvSpPr/>
      </dsp:nvSpPr>
      <dsp:spPr>
        <a:xfrm>
          <a:off x="3710116" y="1649152"/>
          <a:ext cx="2317166" cy="1438839"/>
        </a:xfrm>
        <a:prstGeom prst="chevron">
          <a:avLst/>
        </a:prstGeom>
        <a:solidFill>
          <a:srgbClr val="D2EBE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808285"/>
              </a:solidFill>
              <a:latin typeface="FranklinGothicURWLig"/>
              <a:cs typeface="Arial" panose="020B0604020202020204" pitchFamily="34" charset="0"/>
            </a:rPr>
            <a:t>1,148</a:t>
          </a:r>
        </a:p>
      </dsp:txBody>
      <dsp:txXfrm>
        <a:off x="4429536" y="1649152"/>
        <a:ext cx="878327" cy="143883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7043739"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9207503" y="0"/>
            <a:ext cx="7045324" cy="458788"/>
          </a:xfrm>
          <a:prstGeom prst="rect">
            <a:avLst/>
          </a:prstGeom>
        </p:spPr>
        <p:txBody>
          <a:bodyPr vert="horz" lIns="91440" tIns="45720" rIns="91440" bIns="45720" rtlCol="0"/>
          <a:lstStyle>
            <a:lvl1pPr algn="r">
              <a:defRPr sz="1200"/>
            </a:lvl1pPr>
          </a:lstStyle>
          <a:p>
            <a:fld id="{A1830B5D-B06A-4667-8779-2C2B0C2FD965}" type="datetimeFigureOut">
              <a:rPr lang="en-US" smtClean="0"/>
              <a:t>4/29/2025</a:t>
            </a:fld>
            <a:endParaRPr lang="en-US"/>
          </a:p>
        </p:txBody>
      </p:sp>
      <p:sp>
        <p:nvSpPr>
          <p:cNvPr id="4" name="Slide Image Placeholder 3"/>
          <p:cNvSpPr>
            <a:spLocks noGrp="1" noRot="1" noChangeAspect="1"/>
          </p:cNvSpPr>
          <p:nvPr>
            <p:ph type="sldImg" idx="2"/>
          </p:nvPr>
        </p:nvSpPr>
        <p:spPr>
          <a:xfrm>
            <a:off x="7059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685215"/>
            <a:ext cx="7043739"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9207503" y="8685215"/>
            <a:ext cx="7045324" cy="458787"/>
          </a:xfrm>
          <a:prstGeom prst="rect">
            <a:avLst/>
          </a:prstGeom>
        </p:spPr>
        <p:txBody>
          <a:bodyPr vert="horz" lIns="91440" tIns="45720" rIns="91440" bIns="45720" rtlCol="0" anchor="b"/>
          <a:lstStyle>
            <a:lvl1pPr algn="r">
              <a:defRPr sz="1200"/>
            </a:lvl1pPr>
          </a:lstStyle>
          <a:p>
            <a:fld id="{0A452088-0B9B-4D44-929C-6B08F382984E}" type="slidenum">
              <a:rPr lang="en-US" smtClean="0"/>
              <a:t>‹#›</a:t>
            </a:fld>
            <a:endParaRPr lang="en-US"/>
          </a:p>
        </p:txBody>
      </p:sp>
    </p:spTree>
    <p:extLst>
      <p:ext uri="{BB962C8B-B14F-4D97-AF65-F5344CB8AC3E}">
        <p14:creationId xmlns:p14="http://schemas.microsoft.com/office/powerpoint/2010/main" val="3404035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14350" y="3070862"/>
            <a:ext cx="58293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028700" y="5547362"/>
            <a:ext cx="4800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42900" y="2278382"/>
            <a:ext cx="298323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531870" y="2278382"/>
            <a:ext cx="298323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4/29/2025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867AA-69CD-B74C-8DC5-8B0BCC3842AF}"/>
              </a:ext>
            </a:extLst>
          </p:cNvPr>
          <p:cNvSpPr>
            <a:spLocks noGrp="1"/>
          </p:cNvSpPr>
          <p:nvPr>
            <p:ph type="title"/>
          </p:nvPr>
        </p:nvSpPr>
        <p:spPr>
          <a:xfrm>
            <a:off x="308997" y="773318"/>
            <a:ext cx="5915025" cy="276999"/>
          </a:xfrm>
        </p:spPr>
        <p:txBody>
          <a:bodyPr anchor="t"/>
          <a:lstStyle>
            <a:lvl1pPr>
              <a:lnSpc>
                <a:spcPct val="100000"/>
              </a:lnSpc>
              <a:defRPr b="0"/>
            </a:lvl1pPr>
          </a:lstStyle>
          <a:p>
            <a:r>
              <a:rPr lang="en-US" dirty="0"/>
              <a:t>Click to edit Master title style</a:t>
            </a:r>
          </a:p>
        </p:txBody>
      </p:sp>
      <p:sp>
        <p:nvSpPr>
          <p:cNvPr id="14" name="Content Placeholder 2">
            <a:extLst>
              <a:ext uri="{FF2B5EF4-FFF2-40B4-BE49-F238E27FC236}">
                <a16:creationId xmlns:a16="http://schemas.microsoft.com/office/drawing/2014/main" id="{28236B69-7A41-B243-94EE-DE8C224D3319}"/>
              </a:ext>
            </a:extLst>
          </p:cNvPr>
          <p:cNvSpPr>
            <a:spLocks noGrp="1"/>
          </p:cNvSpPr>
          <p:nvPr>
            <p:ph idx="10"/>
          </p:nvPr>
        </p:nvSpPr>
        <p:spPr>
          <a:xfrm>
            <a:off x="543662" y="2028288"/>
            <a:ext cx="5915025" cy="13849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18">
            <a:extLst>
              <a:ext uri="{FF2B5EF4-FFF2-40B4-BE49-F238E27FC236}">
                <a16:creationId xmlns:a16="http://schemas.microsoft.com/office/drawing/2014/main" id="{F4A68A3B-75D5-DBD7-6A7C-E06E92A60E5F}"/>
              </a:ext>
            </a:extLst>
          </p:cNvPr>
          <p:cNvSpPr>
            <a:spLocks noGrp="1"/>
          </p:cNvSpPr>
          <p:nvPr>
            <p:ph type="ftr" sz="quarter" idx="3"/>
          </p:nvPr>
        </p:nvSpPr>
        <p:spPr>
          <a:xfrm>
            <a:off x="5457826" y="228551"/>
            <a:ext cx="1315725" cy="184666"/>
          </a:xfrm>
          <a:prstGeom prst="rect">
            <a:avLst/>
          </a:prstGeom>
        </p:spPr>
        <p:txBody>
          <a:bodyPr vert="horz" lIns="91440" tIns="45720" rIns="91440" bIns="45720" rtlCol="0" anchor="ctr"/>
          <a:lstStyle>
            <a:lvl1pPr algn="ctr">
              <a:defRPr sz="600">
                <a:solidFill>
                  <a:schemeClr val="tx2"/>
                </a:solidFill>
              </a:defRPr>
            </a:lvl1pPr>
          </a:lstStyle>
          <a:p>
            <a:pPr algn="r"/>
            <a:r>
              <a:rPr lang="en-US" dirty="0">
                <a:cs typeface="Arial" panose="020B0604020202020204" pitchFamily="34" charset="0"/>
              </a:rPr>
              <a:t>SOAR IMPACT 2024</a:t>
            </a:r>
          </a:p>
        </p:txBody>
      </p:sp>
      <p:sp>
        <p:nvSpPr>
          <p:cNvPr id="7" name="Slide Number Placeholder 5">
            <a:extLst>
              <a:ext uri="{FF2B5EF4-FFF2-40B4-BE49-F238E27FC236}">
                <a16:creationId xmlns:a16="http://schemas.microsoft.com/office/drawing/2014/main" id="{36191CA1-3D6E-86EB-058B-17C066C6AC50}"/>
              </a:ext>
            </a:extLst>
          </p:cNvPr>
          <p:cNvSpPr>
            <a:spLocks noGrp="1"/>
          </p:cNvSpPr>
          <p:nvPr>
            <p:ph type="sldNum" sz="quarter" idx="4"/>
          </p:nvPr>
        </p:nvSpPr>
        <p:spPr>
          <a:xfrm>
            <a:off x="6303092" y="9519110"/>
            <a:ext cx="387036" cy="200055"/>
          </a:xfrm>
          <a:prstGeom prst="rect">
            <a:avLst/>
          </a:prstGeom>
        </p:spPr>
        <p:txBody>
          <a:bodyPr vert="horz" lIns="91440" tIns="45720" rIns="91440" bIns="45720" rtlCol="0" anchor="ctr"/>
          <a:lstStyle>
            <a:lvl1pPr algn="r">
              <a:defRPr sz="700">
                <a:solidFill>
                  <a:schemeClr val="tx2"/>
                </a:solidFill>
                <a:latin typeface="Arial" panose="020B0604020202020204" pitchFamily="34" charset="0"/>
                <a:cs typeface="Arial" panose="020B0604020202020204" pitchFamily="34" charset="0"/>
              </a:defRPr>
            </a:lvl1pPr>
          </a:lstStyle>
          <a:p>
            <a:fld id="{5CCDE0B1-D15C-2946-A427-581F638CC251}" type="slidenum">
              <a:rPr lang="en-US" smtClean="0"/>
              <a:pPr/>
              <a:t>‹#›</a:t>
            </a:fld>
            <a:endParaRPr lang="en-US" dirty="0"/>
          </a:p>
        </p:txBody>
      </p:sp>
      <p:sp>
        <p:nvSpPr>
          <p:cNvPr id="4" name="object 4">
            <a:extLst>
              <a:ext uri="{FF2B5EF4-FFF2-40B4-BE49-F238E27FC236}">
                <a16:creationId xmlns:a16="http://schemas.microsoft.com/office/drawing/2014/main" id="{F838D11C-4A86-AC8E-5047-C4034615E6A9}"/>
              </a:ext>
            </a:extLst>
          </p:cNvPr>
          <p:cNvSpPr txBox="1"/>
          <p:nvPr userDrawn="1"/>
        </p:nvSpPr>
        <p:spPr>
          <a:xfrm>
            <a:off x="308997" y="9584855"/>
            <a:ext cx="854839" cy="89729"/>
          </a:xfrm>
          <a:prstGeom prst="rect">
            <a:avLst/>
          </a:prstGeom>
        </p:spPr>
        <p:txBody>
          <a:bodyPr vert="horz" wrap="square" lIns="0" tIns="5358" rIns="0" bIns="0" rtlCol="0">
            <a:spAutoFit/>
          </a:bodyPr>
          <a:lstStyle/>
          <a:p>
            <a:pPr marL="5359">
              <a:spcBef>
                <a:spcPts val="42"/>
              </a:spcBef>
            </a:pPr>
            <a:r>
              <a:rPr sz="548" spc="-2" dirty="0">
                <a:solidFill>
                  <a:schemeClr val="tx1"/>
                </a:solidFill>
                <a:latin typeface="Arial"/>
                <a:cs typeface="Arial"/>
              </a:rPr>
              <a:t>LISC </a:t>
            </a:r>
            <a:r>
              <a:rPr lang="en-US" sz="548" dirty="0">
                <a:solidFill>
                  <a:schemeClr val="tx1"/>
                </a:solidFill>
                <a:latin typeface="Arial"/>
                <a:cs typeface="Arial"/>
              </a:rPr>
              <a:t>Fund Management</a:t>
            </a:r>
            <a:endParaRPr sz="548" dirty="0">
              <a:solidFill>
                <a:schemeClr val="tx1"/>
              </a:solidFill>
              <a:latin typeface="Arial"/>
              <a:cs typeface="Arial"/>
            </a:endParaRPr>
          </a:p>
        </p:txBody>
      </p:sp>
      <p:grpSp>
        <p:nvGrpSpPr>
          <p:cNvPr id="5" name="object 10">
            <a:extLst>
              <a:ext uri="{FF2B5EF4-FFF2-40B4-BE49-F238E27FC236}">
                <a16:creationId xmlns:a16="http://schemas.microsoft.com/office/drawing/2014/main" id="{2EE1BCA1-2211-4CA0-CF8A-107270C9D61E}"/>
              </a:ext>
            </a:extLst>
          </p:cNvPr>
          <p:cNvGrpSpPr/>
          <p:nvPr userDrawn="1"/>
        </p:nvGrpSpPr>
        <p:grpSpPr>
          <a:xfrm>
            <a:off x="221938" y="9595424"/>
            <a:ext cx="69652" cy="69652"/>
            <a:chOff x="317500" y="431800"/>
            <a:chExt cx="165100" cy="165100"/>
          </a:xfrm>
        </p:grpSpPr>
        <p:sp>
          <p:nvSpPr>
            <p:cNvPr id="6" name="object 11">
              <a:extLst>
                <a:ext uri="{FF2B5EF4-FFF2-40B4-BE49-F238E27FC236}">
                  <a16:creationId xmlns:a16="http://schemas.microsoft.com/office/drawing/2014/main" id="{16C49738-DC41-DC18-970E-4A1BD74541ED}"/>
                </a:ext>
              </a:extLst>
            </p:cNvPr>
            <p:cNvSpPr/>
            <p:nvPr/>
          </p:nvSpPr>
          <p:spPr>
            <a:xfrm>
              <a:off x="400050" y="431800"/>
              <a:ext cx="82550" cy="82550"/>
            </a:xfrm>
            <a:custGeom>
              <a:avLst/>
              <a:gdLst/>
              <a:ahLst/>
              <a:cxnLst/>
              <a:rect l="l" t="t" r="r" b="b"/>
              <a:pathLst>
                <a:path w="82550" h="82550">
                  <a:moveTo>
                    <a:pt x="82550" y="0"/>
                  </a:moveTo>
                  <a:lnTo>
                    <a:pt x="0" y="0"/>
                  </a:lnTo>
                  <a:lnTo>
                    <a:pt x="0" y="82550"/>
                  </a:lnTo>
                  <a:lnTo>
                    <a:pt x="82550" y="82550"/>
                  </a:lnTo>
                  <a:lnTo>
                    <a:pt x="82550" y="0"/>
                  </a:lnTo>
                  <a:close/>
                </a:path>
              </a:pathLst>
            </a:custGeom>
            <a:solidFill>
              <a:srgbClr val="C7E1E3"/>
            </a:solidFill>
          </p:spPr>
          <p:txBody>
            <a:bodyPr wrap="square" lIns="0" tIns="0" rIns="0" bIns="0" rtlCol="0"/>
            <a:lstStyle/>
            <a:p>
              <a:endParaRPr sz="760"/>
            </a:p>
          </p:txBody>
        </p:sp>
        <p:sp>
          <p:nvSpPr>
            <p:cNvPr id="8" name="object 12">
              <a:extLst>
                <a:ext uri="{FF2B5EF4-FFF2-40B4-BE49-F238E27FC236}">
                  <a16:creationId xmlns:a16="http://schemas.microsoft.com/office/drawing/2014/main" id="{EE62FF2C-9842-3FC4-5670-751676E6F44A}"/>
                </a:ext>
              </a:extLst>
            </p:cNvPr>
            <p:cNvSpPr/>
            <p:nvPr/>
          </p:nvSpPr>
          <p:spPr>
            <a:xfrm>
              <a:off x="400050" y="514350"/>
              <a:ext cx="82550" cy="82550"/>
            </a:xfrm>
            <a:custGeom>
              <a:avLst/>
              <a:gdLst/>
              <a:ahLst/>
              <a:cxnLst/>
              <a:rect l="l" t="t" r="r" b="b"/>
              <a:pathLst>
                <a:path w="82550" h="82550">
                  <a:moveTo>
                    <a:pt x="82550" y="0"/>
                  </a:moveTo>
                  <a:lnTo>
                    <a:pt x="0" y="0"/>
                  </a:lnTo>
                  <a:lnTo>
                    <a:pt x="0" y="82550"/>
                  </a:lnTo>
                  <a:lnTo>
                    <a:pt x="82550" y="82550"/>
                  </a:lnTo>
                  <a:lnTo>
                    <a:pt x="82550" y="0"/>
                  </a:lnTo>
                  <a:close/>
                </a:path>
              </a:pathLst>
            </a:custGeom>
            <a:solidFill>
              <a:srgbClr val="5FC2CC"/>
            </a:solidFill>
          </p:spPr>
          <p:txBody>
            <a:bodyPr wrap="square" lIns="0" tIns="0" rIns="0" bIns="0" rtlCol="0"/>
            <a:lstStyle/>
            <a:p>
              <a:endParaRPr sz="760"/>
            </a:p>
          </p:txBody>
        </p:sp>
        <p:sp>
          <p:nvSpPr>
            <p:cNvPr id="9" name="object 13">
              <a:extLst>
                <a:ext uri="{FF2B5EF4-FFF2-40B4-BE49-F238E27FC236}">
                  <a16:creationId xmlns:a16="http://schemas.microsoft.com/office/drawing/2014/main" id="{0A1C144E-347C-4AB7-EA11-028E7F721F4D}"/>
                </a:ext>
              </a:extLst>
            </p:cNvPr>
            <p:cNvSpPr/>
            <p:nvPr/>
          </p:nvSpPr>
          <p:spPr>
            <a:xfrm>
              <a:off x="317500" y="514350"/>
              <a:ext cx="82550" cy="82550"/>
            </a:xfrm>
            <a:custGeom>
              <a:avLst/>
              <a:gdLst/>
              <a:ahLst/>
              <a:cxnLst/>
              <a:rect l="l" t="t" r="r" b="b"/>
              <a:pathLst>
                <a:path w="82550" h="82550">
                  <a:moveTo>
                    <a:pt x="82550" y="0"/>
                  </a:moveTo>
                  <a:lnTo>
                    <a:pt x="0" y="0"/>
                  </a:lnTo>
                  <a:lnTo>
                    <a:pt x="0" y="82550"/>
                  </a:lnTo>
                  <a:lnTo>
                    <a:pt x="82550" y="82550"/>
                  </a:lnTo>
                  <a:lnTo>
                    <a:pt x="82550" y="0"/>
                  </a:lnTo>
                  <a:close/>
                </a:path>
              </a:pathLst>
            </a:custGeom>
            <a:solidFill>
              <a:srgbClr val="081523"/>
            </a:solidFill>
          </p:spPr>
          <p:txBody>
            <a:bodyPr wrap="square" lIns="0" tIns="0" rIns="0" bIns="0" rtlCol="0"/>
            <a:lstStyle/>
            <a:p>
              <a:endParaRPr sz="760"/>
            </a:p>
          </p:txBody>
        </p:sp>
      </p:grpSp>
      <p:pic>
        <p:nvPicPr>
          <p:cNvPr id="10" name="Content Placeholder 5">
            <a:extLst>
              <a:ext uri="{FF2B5EF4-FFF2-40B4-BE49-F238E27FC236}">
                <a16:creationId xmlns:a16="http://schemas.microsoft.com/office/drawing/2014/main" id="{39FE3341-6BE5-317E-E009-2149CCB27D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38" y="228551"/>
            <a:ext cx="1411868" cy="421124"/>
          </a:xfrm>
          <a:prstGeom prst="rect">
            <a:avLst/>
          </a:prstGeom>
        </p:spPr>
      </p:pic>
    </p:spTree>
    <p:extLst>
      <p:ext uri="{BB962C8B-B14F-4D97-AF65-F5344CB8AC3E}">
        <p14:creationId xmlns:p14="http://schemas.microsoft.com/office/powerpoint/2010/main" val="18247342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42900" y="396242"/>
            <a:ext cx="6172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42900" y="2278382"/>
            <a:ext cx="6172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331720" y="9212582"/>
            <a:ext cx="21945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42900" y="9212582"/>
            <a:ext cx="15773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4/29/2025</a:t>
            </a:fld>
            <a:endParaRPr lang="en-US"/>
          </a:p>
        </p:txBody>
      </p:sp>
      <p:sp>
        <p:nvSpPr>
          <p:cNvPr id="6" name="Holder 6"/>
          <p:cNvSpPr>
            <a:spLocks noGrp="1"/>
          </p:cNvSpPr>
          <p:nvPr>
            <p:ph type="sldNum" sz="quarter" idx="7"/>
          </p:nvPr>
        </p:nvSpPr>
        <p:spPr>
          <a:xfrm>
            <a:off x="4937760" y="9212582"/>
            <a:ext cx="15773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192895">
        <a:defRPr>
          <a:latin typeface="+mn-lt"/>
          <a:ea typeface="+mn-ea"/>
          <a:cs typeface="+mn-cs"/>
        </a:defRPr>
      </a:lvl2pPr>
      <a:lvl3pPr marL="385790">
        <a:defRPr>
          <a:latin typeface="+mn-lt"/>
          <a:ea typeface="+mn-ea"/>
          <a:cs typeface="+mn-cs"/>
        </a:defRPr>
      </a:lvl3pPr>
      <a:lvl4pPr marL="578685">
        <a:defRPr>
          <a:latin typeface="+mn-lt"/>
          <a:ea typeface="+mn-ea"/>
          <a:cs typeface="+mn-cs"/>
        </a:defRPr>
      </a:lvl4pPr>
      <a:lvl5pPr marL="771580">
        <a:defRPr>
          <a:latin typeface="+mn-lt"/>
          <a:ea typeface="+mn-ea"/>
          <a:cs typeface="+mn-cs"/>
        </a:defRPr>
      </a:lvl5pPr>
      <a:lvl6pPr marL="964476">
        <a:defRPr>
          <a:latin typeface="+mn-lt"/>
          <a:ea typeface="+mn-ea"/>
          <a:cs typeface="+mn-cs"/>
        </a:defRPr>
      </a:lvl6pPr>
      <a:lvl7pPr marL="1157370">
        <a:defRPr>
          <a:latin typeface="+mn-lt"/>
          <a:ea typeface="+mn-ea"/>
          <a:cs typeface="+mn-cs"/>
        </a:defRPr>
      </a:lvl7pPr>
      <a:lvl8pPr marL="1350266">
        <a:defRPr>
          <a:latin typeface="+mn-lt"/>
          <a:ea typeface="+mn-ea"/>
          <a:cs typeface="+mn-cs"/>
        </a:defRPr>
      </a:lvl8pPr>
      <a:lvl9pPr marL="1543161">
        <a:defRPr>
          <a:latin typeface="+mn-lt"/>
          <a:ea typeface="+mn-ea"/>
          <a:cs typeface="+mn-cs"/>
        </a:defRPr>
      </a:lvl9pPr>
    </p:bodyStyle>
    <p:otherStyle>
      <a:lvl1pPr marL="0">
        <a:defRPr>
          <a:latin typeface="+mn-lt"/>
          <a:ea typeface="+mn-ea"/>
          <a:cs typeface="+mn-cs"/>
        </a:defRPr>
      </a:lvl1pPr>
      <a:lvl2pPr marL="192895">
        <a:defRPr>
          <a:latin typeface="+mn-lt"/>
          <a:ea typeface="+mn-ea"/>
          <a:cs typeface="+mn-cs"/>
        </a:defRPr>
      </a:lvl2pPr>
      <a:lvl3pPr marL="385790">
        <a:defRPr>
          <a:latin typeface="+mn-lt"/>
          <a:ea typeface="+mn-ea"/>
          <a:cs typeface="+mn-cs"/>
        </a:defRPr>
      </a:lvl3pPr>
      <a:lvl4pPr marL="578685">
        <a:defRPr>
          <a:latin typeface="+mn-lt"/>
          <a:ea typeface="+mn-ea"/>
          <a:cs typeface="+mn-cs"/>
        </a:defRPr>
      </a:lvl4pPr>
      <a:lvl5pPr marL="771580">
        <a:defRPr>
          <a:latin typeface="+mn-lt"/>
          <a:ea typeface="+mn-ea"/>
          <a:cs typeface="+mn-cs"/>
        </a:defRPr>
      </a:lvl5pPr>
      <a:lvl6pPr marL="964476">
        <a:defRPr>
          <a:latin typeface="+mn-lt"/>
          <a:ea typeface="+mn-ea"/>
          <a:cs typeface="+mn-cs"/>
        </a:defRPr>
      </a:lvl6pPr>
      <a:lvl7pPr marL="1157370">
        <a:defRPr>
          <a:latin typeface="+mn-lt"/>
          <a:ea typeface="+mn-ea"/>
          <a:cs typeface="+mn-cs"/>
        </a:defRPr>
      </a:lvl7pPr>
      <a:lvl8pPr marL="1350266">
        <a:defRPr>
          <a:latin typeface="+mn-lt"/>
          <a:ea typeface="+mn-ea"/>
          <a:cs typeface="+mn-cs"/>
        </a:defRPr>
      </a:lvl8pPr>
      <a:lvl9pPr marL="154316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diagramLayout" Target="../diagrams/layout1.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diagramData" Target="../diagrams/data1.xml"/><Relationship Id="rId16" Type="http://schemas.openxmlformats.org/officeDocument/2006/relationships/image" Target="../media/image16.svg"/><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11.png"/><Relationship Id="rId5" Type="http://schemas.openxmlformats.org/officeDocument/2006/relationships/diagramColors" Target="../diagrams/colors1.xml"/><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diagramQuickStyle" Target="../diagrams/quickStyle1.xml"/><Relationship Id="rId9" Type="http://schemas.openxmlformats.org/officeDocument/2006/relationships/image" Target="../media/image9.png"/><Relationship Id="rId1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chart" Target="../charts/chart2.xml"/><Relationship Id="rId7" Type="http://schemas.openxmlformats.org/officeDocument/2006/relationships/image" Target="../media/image18.png"/><Relationship Id="rId2" Type="http://schemas.openxmlformats.org/officeDocument/2006/relationships/chart" Target="../charts/chart1.xml"/><Relationship Id="rId1" Type="http://schemas.openxmlformats.org/officeDocument/2006/relationships/slideLayout" Target="../slideLayouts/slideLayout6.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4/relationships/chartEx" Target="../charts/chartEx1.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liscstrategicinvestments.org/soar-southern-opportunity-and-resilience"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 name="Content Placeholder 7">
            <a:extLst>
              <a:ext uri="{FF2B5EF4-FFF2-40B4-BE49-F238E27FC236}">
                <a16:creationId xmlns:a16="http://schemas.microsoft.com/office/drawing/2014/main" id="{EB0F7AED-927A-88A4-671D-86483D87A278}"/>
              </a:ext>
            </a:extLst>
          </p:cNvPr>
          <p:cNvPicPr>
            <a:picLocks noChangeAspect="1"/>
          </p:cNvPicPr>
          <p:nvPr/>
        </p:nvPicPr>
        <p:blipFill>
          <a:blip r:embed="rId2">
            <a:alphaModFix amt="87000"/>
          </a:blip>
          <a:srcRect l="6488" t="10078"/>
          <a:stretch/>
        </p:blipFill>
        <p:spPr>
          <a:xfrm>
            <a:off x="0" y="533400"/>
            <a:ext cx="6858000" cy="4259675"/>
          </a:xfrm>
          <a:prstGeom prst="rect">
            <a:avLst/>
          </a:prstGeom>
          <a:solidFill>
            <a:srgbClr val="00A5DF"/>
          </a:solidFill>
        </p:spPr>
      </p:pic>
      <p:sp>
        <p:nvSpPr>
          <p:cNvPr id="16" name="Title 1">
            <a:extLst>
              <a:ext uri="{FF2B5EF4-FFF2-40B4-BE49-F238E27FC236}">
                <a16:creationId xmlns:a16="http://schemas.microsoft.com/office/drawing/2014/main" id="{A0859CCA-B021-BD13-6BB9-2AED97315020}"/>
              </a:ext>
            </a:extLst>
          </p:cNvPr>
          <p:cNvSpPr txBox="1">
            <a:spLocks/>
          </p:cNvSpPr>
          <p:nvPr/>
        </p:nvSpPr>
        <p:spPr>
          <a:xfrm rot="16200000" flipV="1">
            <a:off x="3468423" y="7273640"/>
            <a:ext cx="3169503" cy="661824"/>
          </a:xfrm>
          <a:prstGeom prst="rect">
            <a:avLst/>
          </a:prstGeom>
        </p:spPr>
        <p:txBody>
          <a:bodyPr vert="vert270" lIns="91440" tIns="45720" rIns="91440" bIns="45720" rtlCol="0" anchor="b">
            <a:noAutofit/>
          </a:bodyPr>
          <a:lstStyle>
            <a:lvl1pPr algn="ctr" defTabSz="514350" rtl="0" eaLnBrk="1" latinLnBrk="0" hangingPunct="1">
              <a:lnSpc>
                <a:spcPct val="85000"/>
              </a:lnSpc>
              <a:spcBef>
                <a:spcPct val="0"/>
              </a:spcBef>
              <a:buNone/>
              <a:defRPr sz="4500" b="1" kern="1200" cap="all" baseline="0">
                <a:solidFill>
                  <a:srgbClr val="FFFFFF"/>
                </a:solidFill>
                <a:latin typeface="+mj-lt"/>
                <a:ea typeface="+mj-ea"/>
                <a:cs typeface="+mj-cs"/>
              </a:defRPr>
            </a:lvl1pPr>
          </a:lstStyle>
          <a:p>
            <a:r>
              <a:rPr lang="en-US" sz="6000" dirty="0">
                <a:solidFill>
                  <a:schemeClr val="tx1"/>
                </a:solidFill>
                <a:latin typeface="Arial" panose="020B0604020202020204" pitchFamily="34" charset="0"/>
                <a:cs typeface="Arial" panose="020B0604020202020204" pitchFamily="34" charset="0"/>
              </a:rPr>
              <a:t>2024</a:t>
            </a:r>
          </a:p>
        </p:txBody>
      </p:sp>
      <p:sp>
        <p:nvSpPr>
          <p:cNvPr id="17" name="Title 1">
            <a:extLst>
              <a:ext uri="{FF2B5EF4-FFF2-40B4-BE49-F238E27FC236}">
                <a16:creationId xmlns:a16="http://schemas.microsoft.com/office/drawing/2014/main" id="{39F2EEDD-6EAA-67DC-461F-DD24D81EB42E}"/>
              </a:ext>
            </a:extLst>
          </p:cNvPr>
          <p:cNvSpPr txBox="1">
            <a:spLocks/>
          </p:cNvSpPr>
          <p:nvPr/>
        </p:nvSpPr>
        <p:spPr>
          <a:xfrm>
            <a:off x="-304800" y="4906820"/>
            <a:ext cx="5606415" cy="954245"/>
          </a:xfrm>
          <a:prstGeom prst="rect">
            <a:avLst/>
          </a:prstGeom>
        </p:spPr>
        <p:txBody>
          <a:bodyPr>
            <a:noAutofit/>
          </a:bodyPr>
          <a:lstStyle>
            <a:lvl1pPr>
              <a:defRPr>
                <a:latin typeface="+mj-lt"/>
                <a:ea typeface="+mj-ea"/>
                <a:cs typeface="+mj-cs"/>
              </a:defRPr>
            </a:lvl1pPr>
          </a:lstStyle>
          <a:p>
            <a:pPr algn="ctr"/>
            <a:r>
              <a:rPr lang="en-US" sz="5600" kern="0" dirty="0">
                <a:latin typeface="Arial" panose="020B0604020202020204" pitchFamily="34" charset="0"/>
                <a:cs typeface="Arial" panose="020B0604020202020204" pitchFamily="34" charset="0"/>
              </a:rPr>
              <a:t>Impact Report</a:t>
            </a:r>
          </a:p>
        </p:txBody>
      </p:sp>
      <p:pic>
        <p:nvPicPr>
          <p:cNvPr id="23" name="Picture 22" descr="A logo with a black background&#10;&#10;AI-generated content may be incorrect.">
            <a:extLst>
              <a:ext uri="{FF2B5EF4-FFF2-40B4-BE49-F238E27FC236}">
                <a16:creationId xmlns:a16="http://schemas.microsoft.com/office/drawing/2014/main" id="{31466446-823E-A239-116A-9E01D4CD6C62}"/>
              </a:ext>
            </a:extLst>
          </p:cNvPr>
          <p:cNvPicPr>
            <a:picLocks noChangeAspect="1"/>
          </p:cNvPicPr>
          <p:nvPr/>
        </p:nvPicPr>
        <p:blipFill>
          <a:blip r:embed="rId3"/>
          <a:stretch>
            <a:fillRect/>
          </a:stretch>
        </p:blipFill>
        <p:spPr>
          <a:xfrm>
            <a:off x="186985" y="838200"/>
            <a:ext cx="2510961" cy="750631"/>
          </a:xfrm>
          <a:prstGeom prst="rect">
            <a:avLst/>
          </a:prstGeom>
        </p:spPr>
      </p:pic>
      <p:pic>
        <p:nvPicPr>
          <p:cNvPr id="25" name="Picture 24" descr="A person holding a sign&#10;&#10;AI-generated content may be incorrect.">
            <a:extLst>
              <a:ext uri="{FF2B5EF4-FFF2-40B4-BE49-F238E27FC236}">
                <a16:creationId xmlns:a16="http://schemas.microsoft.com/office/drawing/2014/main" id="{361CFB9A-F399-B3EE-1A18-AEAE656D5E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74810"/>
            <a:ext cx="4191000" cy="3609556"/>
          </a:xfrm>
          <a:prstGeom prst="rect">
            <a:avLst/>
          </a:prstGeom>
        </p:spPr>
      </p:pic>
      <p:pic>
        <p:nvPicPr>
          <p:cNvPr id="2" name="Picture 1" descr="A picture containing text, clock, gauge&#10;&#10;Description automatically generated">
            <a:extLst>
              <a:ext uri="{FF2B5EF4-FFF2-40B4-BE49-F238E27FC236}">
                <a16:creationId xmlns:a16="http://schemas.microsoft.com/office/drawing/2014/main" id="{B8D17BD7-B470-E045-5AFB-44A6F9643073}"/>
              </a:ext>
            </a:extLst>
          </p:cNvPr>
          <p:cNvPicPr>
            <a:picLocks noChangeAspect="1"/>
          </p:cNvPicPr>
          <p:nvPr/>
        </p:nvPicPr>
        <p:blipFill>
          <a:blip r:embed="rId5"/>
          <a:stretch>
            <a:fillRect/>
          </a:stretch>
        </p:blipFill>
        <p:spPr>
          <a:xfrm>
            <a:off x="4385817" y="9309938"/>
            <a:ext cx="1996540" cy="28395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D3819C8-32BD-542B-0733-9FF10E0DC528}"/>
              </a:ext>
            </a:extLst>
          </p:cNvPr>
          <p:cNvSpPr txBox="1"/>
          <p:nvPr/>
        </p:nvSpPr>
        <p:spPr>
          <a:xfrm>
            <a:off x="318313" y="1265904"/>
            <a:ext cx="6228755" cy="7514621"/>
          </a:xfrm>
          <a:prstGeom prst="rect">
            <a:avLst/>
          </a:prstGeom>
          <a:noFill/>
        </p:spPr>
        <p:txBody>
          <a:bodyPr wrap="square">
            <a:spAutoFit/>
          </a:bodyPr>
          <a:lstStyle/>
          <a:p>
            <a:pPr algn="just">
              <a:lnSpc>
                <a:spcPct val="115000"/>
              </a:lnSpc>
              <a:spcBef>
                <a:spcPts val="500"/>
              </a:spcBef>
              <a:spcAft>
                <a:spcPts val="1000"/>
              </a:spcAft>
            </a:pPr>
            <a:r>
              <a:rPr lang="en-US" sz="800" dirty="0">
                <a:latin typeface="Arial" panose="020B0604020202020204" pitchFamily="34" charset="0"/>
                <a:ea typeface="Times New Roman" panose="02020603050405020304" pitchFamily="18" charset="0"/>
                <a:cs typeface="Arial" panose="020B0604020202020204" pitchFamily="34" charset="0"/>
              </a:rPr>
              <a:t>LISC Fund Management, LLC (the “Company”) is registered with the U.S. Securities and Exchange Commission as an investment adviser.</a:t>
            </a:r>
          </a:p>
          <a:p>
            <a:pPr algn="just">
              <a:lnSpc>
                <a:spcPct val="115000"/>
              </a:lnSpc>
              <a:spcBef>
                <a:spcPts val="500"/>
              </a:spcBef>
              <a:spcAft>
                <a:spcPts val="1000"/>
              </a:spcAft>
            </a:pPr>
            <a:r>
              <a:rPr lang="en-US" sz="800" dirty="0">
                <a:latin typeface="Arial" panose="020B0604020202020204" pitchFamily="34" charset="0"/>
                <a:ea typeface="Times New Roman" panose="02020603050405020304" pitchFamily="18" charset="0"/>
                <a:cs typeface="Arial" panose="020B0604020202020204" pitchFamily="34" charset="0"/>
              </a:rPr>
              <a:t>This report is not, and nothing in it should be construed as, an offer, invitation, or recommendation in respect of the Company’s credit facilities or any of the Company’s securities, or an offer, invitation, or recommendation to sell, or a solicitation of an offer to buy, the facilities or any of the Company’s offerings in any jurisdiction. Neither this report nor anything in it shall form the basis of any contract or commitment. This report is not intended to be relied upon as advice to investors or potential investors and does not take into account the investment objectives, financial situation or needs of any investor. All investors should consider such factors in consultation with a professional advisor of their choosing when deciding if an investment is appropriate. </a:t>
            </a:r>
          </a:p>
          <a:p>
            <a:pPr algn="just">
              <a:lnSpc>
                <a:spcPct val="115000"/>
              </a:lnSpc>
              <a:spcBef>
                <a:spcPts val="500"/>
              </a:spcBef>
              <a:spcAft>
                <a:spcPts val="1000"/>
              </a:spcAft>
            </a:pPr>
            <a:r>
              <a:rPr lang="en-US" sz="800" dirty="0">
                <a:latin typeface="Arial" panose="020B0604020202020204" pitchFamily="34" charset="0"/>
                <a:ea typeface="Times New Roman" panose="02020603050405020304" pitchFamily="18" charset="0"/>
                <a:cs typeface="Arial" panose="020B0604020202020204" pitchFamily="34" charset="0"/>
              </a:rPr>
              <a:t>The Company has prepared this report based on information available to it, including information derived from public sources that have not been independently verified. No representation or warranty, express or implied, is provided in relation to the fairness, accuracy, correctness, completeness or reliability of the information, opinions or conclusions expressed herein.  No projections should be considered a comprehensive representation of the Company’s cash generation performance.  The financial information included in this presentation is preliminary, unaudited, and subject to revision upon completion of the Company's closing and audit processes. This financial information has not been adjusted to reflect the outcome of any reorganization of the company’s capital structure, the resolution or impairment of any pre‐petition obligations, and does not reflect fresh start accounting which the company may be required to adopt. </a:t>
            </a:r>
          </a:p>
          <a:p>
            <a:pPr algn="just">
              <a:lnSpc>
                <a:spcPct val="115000"/>
              </a:lnSpc>
              <a:spcBef>
                <a:spcPts val="500"/>
              </a:spcBef>
              <a:spcAft>
                <a:spcPts val="1000"/>
              </a:spcAft>
            </a:pPr>
            <a:r>
              <a:rPr lang="en-US" sz="800" dirty="0">
                <a:latin typeface="Arial" panose="020B0604020202020204" pitchFamily="34" charset="0"/>
                <a:ea typeface="Times New Roman" panose="02020603050405020304" pitchFamily="18" charset="0"/>
                <a:cs typeface="Arial" panose="020B0604020202020204" pitchFamily="34" charset="0"/>
              </a:rPr>
              <a:t>All forward–looking statements attributable to the Company or persons acting on its behalf apply only as of the date of this document, and are expressly qualified in their entirety by the cautionary statements included elsewhere in this document. Any financial projections are preliminary and subject to change; the Company undertakes no obligation to update or revise these forward-looking statements to reflect events or circumstances that arise after the date made or to reflect the occurrence of unanticipated events. Inevitably, some assumptions will not materialize, and unanticipated events and circumstances may affect the ultimate financial results. Projections are inherently subject to substantial and numerous uncertainties and to a wide variety of significant business, economic and competitive risks, and the assumptions underlying the projections may be inaccurate in any material respect. Therefore, the actual results achieved may vary significantly from the forecasts, and the variations may be material.</a:t>
            </a:r>
          </a:p>
          <a:p>
            <a:pPr algn="just">
              <a:lnSpc>
                <a:spcPct val="115000"/>
              </a:lnSpc>
              <a:spcBef>
                <a:spcPts val="500"/>
              </a:spcBef>
              <a:spcAft>
                <a:spcPts val="1000"/>
              </a:spcAft>
            </a:pPr>
            <a:r>
              <a:rPr lang="en-US" sz="800" dirty="0">
                <a:latin typeface="Arial" panose="020B0604020202020204" pitchFamily="34" charset="0"/>
                <a:ea typeface="Times New Roman" panose="02020603050405020304" pitchFamily="18" charset="0"/>
                <a:cs typeface="Arial" panose="020B0604020202020204" pitchFamily="34" charset="0"/>
              </a:rPr>
              <a:t>There is no assurance that the investment objective of a fund managed by the Company will be achieved or that investors will receive a return on their capital. Investors must read and understand all the risks described in a fund’s final confidential private placement memorandum and/or the related subscription documents before making a commitment. Investors also must consult their own legal, accounting and tax advisors as to the legal, business, tax and related matters concerning the information contained in this document to make an independent determination and consequences of a potential investment in a fund, including US federal, state, local and non-US tax consequences.</a:t>
            </a:r>
          </a:p>
          <a:p>
            <a:pPr algn="just">
              <a:lnSpc>
                <a:spcPct val="115000"/>
              </a:lnSpc>
              <a:spcBef>
                <a:spcPts val="500"/>
              </a:spcBef>
              <a:spcAft>
                <a:spcPts val="1000"/>
              </a:spcAft>
            </a:pPr>
            <a:r>
              <a:rPr lang="en-US" sz="800" dirty="0">
                <a:latin typeface="Arial" panose="020B0604020202020204" pitchFamily="34" charset="0"/>
                <a:ea typeface="Times New Roman" panose="02020603050405020304" pitchFamily="18" charset="0"/>
                <a:cs typeface="Arial" panose="020B0604020202020204" pitchFamily="34" charset="0"/>
              </a:rPr>
              <a:t>Past performance is not indicative of future results or a guarantee of future returns. The performance of any portfolio investments discussed in this document is not necessarily indicative of the performance of any other of the Company’s portfolio investments or any future performance, and investors should not assume that investments in the future will be profitable or will equal the performance of past portfolio investments. Investors should consider the content of this document in conjunction with investment fund quarterly reports, financial statements and other disclosures regarding the valuations and performance of the specific investments discussed herein.  </a:t>
            </a:r>
          </a:p>
          <a:p>
            <a:pPr algn="just">
              <a:lnSpc>
                <a:spcPct val="115000"/>
              </a:lnSpc>
              <a:spcBef>
                <a:spcPts val="500"/>
              </a:spcBef>
              <a:spcAft>
                <a:spcPts val="1000"/>
              </a:spcAft>
            </a:pPr>
            <a:r>
              <a:rPr lang="en-US" sz="800" dirty="0">
                <a:latin typeface="Arial" panose="020B0604020202020204" pitchFamily="34" charset="0"/>
                <a:ea typeface="Times New Roman" panose="02020603050405020304" pitchFamily="18" charset="0"/>
                <a:cs typeface="Arial" panose="020B0604020202020204" pitchFamily="34" charset="0"/>
              </a:rPr>
              <a:t>The Company may not be able to achieve its investment objectives (including target returns) for various reasons, as set out in more detail elsewhere in this document and in the offering documents. Among other things, the novel coronavirus (COVID-19) outbreak throughout the world and related responses (e.g., closing of various market segments and businesses) has raised uncertainty in valuing (and making related estimates for) certain assets, including assets that the Company holds or will seek to invest in. This uncertainty could remain for a significant period of time.</a:t>
            </a:r>
          </a:p>
          <a:p>
            <a:pPr algn="just">
              <a:lnSpc>
                <a:spcPct val="115000"/>
              </a:lnSpc>
              <a:spcBef>
                <a:spcPts val="500"/>
              </a:spcBef>
              <a:spcAft>
                <a:spcPts val="1000"/>
              </a:spcAft>
            </a:pPr>
            <a:r>
              <a:rPr lang="en-US" sz="800" dirty="0">
                <a:latin typeface="Arial" panose="020B0604020202020204" pitchFamily="34" charset="0"/>
                <a:ea typeface="Times New Roman" panose="02020603050405020304" pitchFamily="18" charset="0"/>
                <a:cs typeface="Arial" panose="020B0604020202020204" pitchFamily="34" charset="0"/>
              </a:rPr>
              <a:t>Certain information contained herein has been obtained from third-party sources. Although the Company believes the information from such sources to be reliable, the Company makes no representation as to its accuracy or completeness.</a:t>
            </a:r>
          </a:p>
        </p:txBody>
      </p:sp>
      <p:sp>
        <p:nvSpPr>
          <p:cNvPr id="5" name="Title 4">
            <a:extLst>
              <a:ext uri="{FF2B5EF4-FFF2-40B4-BE49-F238E27FC236}">
                <a16:creationId xmlns:a16="http://schemas.microsoft.com/office/drawing/2014/main" id="{EBEBAFE4-8558-FA49-EA51-220982979756}"/>
              </a:ext>
            </a:extLst>
          </p:cNvPr>
          <p:cNvSpPr>
            <a:spLocks noGrp="1"/>
          </p:cNvSpPr>
          <p:nvPr>
            <p:ph type="title"/>
          </p:nvPr>
        </p:nvSpPr>
        <p:spPr>
          <a:xfrm>
            <a:off x="388067" y="914400"/>
            <a:ext cx="5915025" cy="246221"/>
          </a:xfrm>
        </p:spPr>
        <p:txBody>
          <a:bodyPr/>
          <a:lstStyle/>
          <a:p>
            <a:r>
              <a:rPr lang="en-US" sz="1600" dirty="0">
                <a:latin typeface="FranklinGothicURWLig"/>
              </a:rPr>
              <a:t>Disclaimer </a:t>
            </a:r>
          </a:p>
        </p:txBody>
      </p:sp>
      <p:sp>
        <p:nvSpPr>
          <p:cNvPr id="4" name="Slide Number Placeholder 3">
            <a:extLst>
              <a:ext uri="{FF2B5EF4-FFF2-40B4-BE49-F238E27FC236}">
                <a16:creationId xmlns:a16="http://schemas.microsoft.com/office/drawing/2014/main" id="{C1303C43-7356-A56B-11B5-D06258131656}"/>
              </a:ext>
            </a:extLst>
          </p:cNvPr>
          <p:cNvSpPr>
            <a:spLocks noGrp="1"/>
          </p:cNvSpPr>
          <p:nvPr>
            <p:ph type="sldNum" sz="quarter" idx="4"/>
          </p:nvPr>
        </p:nvSpPr>
        <p:spPr>
          <a:xfrm>
            <a:off x="6099048" y="9454896"/>
            <a:ext cx="387036" cy="200055"/>
          </a:xfrm>
        </p:spPr>
        <p:txBody>
          <a:bodyPr/>
          <a:lstStyle/>
          <a:p>
            <a:fld id="{5CCDE0B1-D15C-2946-A427-581F638CC251}" type="slidenum">
              <a:rPr lang="en-US" smtClean="0"/>
              <a:pPr/>
              <a:t>10</a:t>
            </a:fld>
            <a:endParaRPr lang="en-US" dirty="0"/>
          </a:p>
        </p:txBody>
      </p:sp>
    </p:spTree>
    <p:extLst>
      <p:ext uri="{BB962C8B-B14F-4D97-AF65-F5344CB8AC3E}">
        <p14:creationId xmlns:p14="http://schemas.microsoft.com/office/powerpoint/2010/main" val="3696793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11673-29A8-DCB9-958B-FAE6F8365B00}"/>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56A53ADB-3A93-4CCB-23DC-85BC3452B38F}"/>
              </a:ext>
            </a:extLst>
          </p:cNvPr>
          <p:cNvSpPr txBox="1"/>
          <p:nvPr/>
        </p:nvSpPr>
        <p:spPr>
          <a:xfrm>
            <a:off x="719281" y="4734356"/>
            <a:ext cx="5538853" cy="1815882"/>
          </a:xfrm>
          <a:prstGeom prst="rect">
            <a:avLst/>
          </a:prstGeom>
          <a:noFill/>
        </p:spPr>
        <p:txBody>
          <a:bodyPr wrap="square" rtlCol="0">
            <a:spAutoFit/>
          </a:bodyPr>
          <a:lstStyle/>
          <a:p>
            <a:pPr algn="r"/>
            <a:r>
              <a:rPr lang="en-US" sz="1400" dirty="0">
                <a:solidFill>
                  <a:schemeClr val="bg1">
                    <a:lumMod val="50000"/>
                  </a:schemeClr>
                </a:solidFill>
                <a:latin typeface="Arial" panose="020B0604020202020204" pitchFamily="34" charset="0"/>
                <a:cs typeface="Arial" panose="020B0604020202020204" pitchFamily="34" charset="0"/>
              </a:rPr>
              <a:t>LISC Fund Management (LFM) partners with impact-focused investors—from corporations to philanthropy to government—to maximize capital deployment and drive economic opportunity. Through the SOAR Fund, LFM leveraged investments from 28 partners to establish a loan purchase facility, scaling small business lending across 11 CDFIs. For every $1 of balance sheet capacity, CDFIs were able to originate up to $20 in new small business loans, expanding access to capital where it was needed most.</a:t>
            </a:r>
          </a:p>
        </p:txBody>
      </p:sp>
      <p:sp>
        <p:nvSpPr>
          <p:cNvPr id="5" name="Title 4">
            <a:extLst>
              <a:ext uri="{FF2B5EF4-FFF2-40B4-BE49-F238E27FC236}">
                <a16:creationId xmlns:a16="http://schemas.microsoft.com/office/drawing/2014/main" id="{9CCF1B2E-6C15-BE18-B1D6-7EB503F6EA95}"/>
              </a:ext>
            </a:extLst>
          </p:cNvPr>
          <p:cNvSpPr>
            <a:spLocks noGrp="1"/>
          </p:cNvSpPr>
          <p:nvPr>
            <p:ph type="title"/>
          </p:nvPr>
        </p:nvSpPr>
        <p:spPr>
          <a:xfrm>
            <a:off x="441800" y="1676400"/>
            <a:ext cx="2957512" cy="448526"/>
          </a:xfrm>
        </p:spPr>
        <p:txBody>
          <a:bodyPr>
            <a:normAutofit/>
          </a:bodyPr>
          <a:lstStyle/>
          <a:p>
            <a:pPr marL="12700">
              <a:lnSpc>
                <a:spcPct val="100000"/>
              </a:lnSpc>
              <a:spcBef>
                <a:spcPts val="100"/>
              </a:spcBef>
            </a:pPr>
            <a:r>
              <a:rPr lang="en-US" sz="2400" dirty="0">
                <a:solidFill>
                  <a:srgbClr val="081523"/>
                </a:solidFill>
                <a:latin typeface="FranklinGothicURWLig"/>
                <a:cs typeface="Arial"/>
              </a:rPr>
              <a:t>What is SOAR Fund? </a:t>
            </a:r>
            <a:endParaRPr lang="en-US" sz="2400" dirty="0">
              <a:latin typeface="FranklinGothicURWLig"/>
              <a:cs typeface="Arial"/>
            </a:endParaRPr>
          </a:p>
        </p:txBody>
      </p:sp>
      <p:sp>
        <p:nvSpPr>
          <p:cNvPr id="6" name="Slide Number Placeholder 5">
            <a:extLst>
              <a:ext uri="{FF2B5EF4-FFF2-40B4-BE49-F238E27FC236}">
                <a16:creationId xmlns:a16="http://schemas.microsoft.com/office/drawing/2014/main" id="{886F9211-F5B3-E673-9901-9E74F4CB4BA7}"/>
              </a:ext>
            </a:extLst>
          </p:cNvPr>
          <p:cNvSpPr>
            <a:spLocks noGrp="1"/>
          </p:cNvSpPr>
          <p:nvPr>
            <p:ph type="sldNum" sz="quarter" idx="4"/>
          </p:nvPr>
        </p:nvSpPr>
        <p:spPr>
          <a:xfrm>
            <a:off x="6099911" y="9449973"/>
            <a:ext cx="387036" cy="200055"/>
          </a:xfrm>
        </p:spPr>
        <p:txBody>
          <a:bodyPr/>
          <a:lstStyle/>
          <a:p>
            <a:fld id="{5CCDE0B1-D15C-2946-A427-581F638CC251}" type="slidenum">
              <a:rPr lang="en-US" smtClean="0">
                <a:latin typeface="Helvetica" panose="020B0604020202020204" pitchFamily="34" charset="0"/>
                <a:cs typeface="Helvetica" panose="020B0604020202020204" pitchFamily="34" charset="0"/>
              </a:rPr>
              <a:pPr/>
              <a:t>2</a:t>
            </a:fld>
            <a:endParaRPr lang="en-US"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28228F45-C1C7-5588-92A6-F55FDF2EFF4A}"/>
              </a:ext>
            </a:extLst>
          </p:cNvPr>
          <p:cNvSpPr txBox="1"/>
          <p:nvPr/>
        </p:nvSpPr>
        <p:spPr>
          <a:xfrm>
            <a:off x="352229" y="2209562"/>
            <a:ext cx="5734047" cy="1600438"/>
          </a:xfrm>
          <a:prstGeom prst="rect">
            <a:avLst/>
          </a:prstGeom>
          <a:noFill/>
        </p:spPr>
        <p:txBody>
          <a:bodyPr wrap="square" rtlCol="0">
            <a:spAutoFit/>
          </a:bodyPr>
          <a:lstStyle/>
          <a:p>
            <a:pPr marL="12700" marR="5080">
              <a:spcBef>
                <a:spcPts val="100"/>
              </a:spcBef>
            </a:pPr>
            <a:r>
              <a:rPr lang="en-US" sz="1400" dirty="0">
                <a:solidFill>
                  <a:srgbClr val="808080"/>
                </a:solidFill>
                <a:latin typeface="Arial"/>
                <a:cs typeface="Arial"/>
              </a:rPr>
              <a:t>Launched in response to the COVID-19 crisis, the Southern Opportunity and Resilience (SOAR) Fund is a mission-driven conduit loan fund designed to catalyze economic resilience across 15 Southern states by financing small businesses and nonprofits—particularly those historically excluded from traditional lending—as they adapt, reopen safely, and recover from the impacts of the pandemic.</a:t>
            </a:r>
          </a:p>
        </p:txBody>
      </p:sp>
      <p:sp>
        <p:nvSpPr>
          <p:cNvPr id="8" name="Title 4">
            <a:extLst>
              <a:ext uri="{FF2B5EF4-FFF2-40B4-BE49-F238E27FC236}">
                <a16:creationId xmlns:a16="http://schemas.microsoft.com/office/drawing/2014/main" id="{03A53B72-4EE6-9560-6B08-9C8F2B239CA3}"/>
              </a:ext>
            </a:extLst>
          </p:cNvPr>
          <p:cNvSpPr txBox="1">
            <a:spLocks/>
          </p:cNvSpPr>
          <p:nvPr/>
        </p:nvSpPr>
        <p:spPr>
          <a:xfrm>
            <a:off x="3048001" y="3810000"/>
            <a:ext cx="3359682" cy="521119"/>
          </a:xfrm>
          <a:prstGeom prst="rect">
            <a:avLst/>
          </a:prstGeom>
        </p:spPr>
        <p:txBody>
          <a:bodyPr vert="horz" lIns="91440" tIns="45720" rIns="91440" bIns="45720" rtlCol="0" anchor="t">
            <a:normAutofit/>
          </a:bodyPr>
          <a:lstStyle>
            <a:lvl1pPr algn="l" defTabSz="514350" rtl="0" eaLnBrk="1" latinLnBrk="0" hangingPunct="1">
              <a:lnSpc>
                <a:spcPct val="100000"/>
              </a:lnSpc>
              <a:spcBef>
                <a:spcPct val="0"/>
              </a:spcBef>
              <a:buNone/>
              <a:defRPr sz="3000" b="0" kern="1200">
                <a:solidFill>
                  <a:schemeClr val="accent1"/>
                </a:solidFill>
                <a:latin typeface="+mj-lt"/>
                <a:ea typeface="+mj-ea"/>
                <a:cs typeface="+mj-cs"/>
              </a:defRPr>
            </a:lvl1pPr>
          </a:lstStyle>
          <a:p>
            <a:r>
              <a:rPr lang="en-US" sz="2400" dirty="0">
                <a:solidFill>
                  <a:schemeClr val="tx1"/>
                </a:solidFill>
                <a:latin typeface="FranklinGothicURWLig"/>
              </a:rPr>
              <a:t>Who manages the fund? </a:t>
            </a:r>
          </a:p>
        </p:txBody>
      </p:sp>
      <p:cxnSp>
        <p:nvCxnSpPr>
          <p:cNvPr id="9" name="Straight Connector 8">
            <a:extLst>
              <a:ext uri="{FF2B5EF4-FFF2-40B4-BE49-F238E27FC236}">
                <a16:creationId xmlns:a16="http://schemas.microsoft.com/office/drawing/2014/main" id="{FC965B88-56CB-C1B7-4CF6-0DC25749711B}"/>
              </a:ext>
            </a:extLst>
          </p:cNvPr>
          <p:cNvCxnSpPr>
            <a:cxnSpLocks/>
          </p:cNvCxnSpPr>
          <p:nvPr/>
        </p:nvCxnSpPr>
        <p:spPr>
          <a:xfrm>
            <a:off x="352229" y="2285762"/>
            <a:ext cx="0" cy="1506494"/>
          </a:xfrm>
          <a:prstGeom prst="line">
            <a:avLst/>
          </a:prstGeom>
          <a:ln w="38100">
            <a:solidFill>
              <a:srgbClr val="808285"/>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 clock, gauge&#10;&#10;Description automatically generated">
            <a:extLst>
              <a:ext uri="{FF2B5EF4-FFF2-40B4-BE49-F238E27FC236}">
                <a16:creationId xmlns:a16="http://schemas.microsoft.com/office/drawing/2014/main" id="{2D29BB4F-108B-9E03-C3E5-03255E7AF1CE}"/>
              </a:ext>
            </a:extLst>
          </p:cNvPr>
          <p:cNvPicPr>
            <a:picLocks noChangeAspect="1"/>
          </p:cNvPicPr>
          <p:nvPr/>
        </p:nvPicPr>
        <p:blipFill>
          <a:blip r:embed="rId2"/>
          <a:stretch>
            <a:fillRect/>
          </a:stretch>
        </p:blipFill>
        <p:spPr>
          <a:xfrm>
            <a:off x="4445434" y="4342013"/>
            <a:ext cx="1756443" cy="283953"/>
          </a:xfrm>
          <a:prstGeom prst="rect">
            <a:avLst/>
          </a:prstGeom>
        </p:spPr>
      </p:pic>
      <p:cxnSp>
        <p:nvCxnSpPr>
          <p:cNvPr id="21" name="Straight Connector 20">
            <a:extLst>
              <a:ext uri="{FF2B5EF4-FFF2-40B4-BE49-F238E27FC236}">
                <a16:creationId xmlns:a16="http://schemas.microsoft.com/office/drawing/2014/main" id="{82CAF6D7-D718-30B5-F5B8-C91B9851295E}"/>
              </a:ext>
            </a:extLst>
          </p:cNvPr>
          <p:cNvCxnSpPr>
            <a:cxnSpLocks/>
          </p:cNvCxnSpPr>
          <p:nvPr/>
        </p:nvCxnSpPr>
        <p:spPr>
          <a:xfrm>
            <a:off x="6353979" y="4362699"/>
            <a:ext cx="0" cy="2110183"/>
          </a:xfrm>
          <a:prstGeom prst="line">
            <a:avLst/>
          </a:prstGeom>
          <a:ln w="38100">
            <a:solidFill>
              <a:srgbClr val="808285"/>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6DE9B05-3E8B-C562-EE1D-67629242CF7B}"/>
              </a:ext>
            </a:extLst>
          </p:cNvPr>
          <p:cNvSpPr txBox="1"/>
          <p:nvPr/>
        </p:nvSpPr>
        <p:spPr>
          <a:xfrm>
            <a:off x="4539364" y="7844135"/>
            <a:ext cx="2318636" cy="461665"/>
          </a:xfrm>
          <a:prstGeom prst="rect">
            <a:avLst/>
          </a:prstGeom>
          <a:noFill/>
        </p:spPr>
        <p:txBody>
          <a:bodyPr wrap="square">
            <a:spAutoFit/>
          </a:bodyPr>
          <a:lstStyle/>
          <a:p>
            <a:pPr algn="ctr"/>
            <a:r>
              <a:rPr lang="en-US" sz="2400" b="1" dirty="0">
                <a:solidFill>
                  <a:srgbClr val="60C2CC"/>
                </a:solidFill>
                <a:latin typeface="FranklinGothicURWLig"/>
              </a:rPr>
              <a:t>28</a:t>
            </a:r>
            <a:r>
              <a:rPr lang="en-US" sz="2200" b="1" dirty="0">
                <a:solidFill>
                  <a:srgbClr val="ED7D31"/>
                </a:solidFill>
                <a:latin typeface="Arial Black" panose="020B0A04020102020204" pitchFamily="34" charset="0"/>
              </a:rPr>
              <a:t> </a:t>
            </a:r>
            <a:r>
              <a:rPr lang="en-US" sz="1600" dirty="0">
                <a:solidFill>
                  <a:schemeClr val="bg1">
                    <a:lumMod val="50000"/>
                  </a:schemeClr>
                </a:solidFill>
                <a:latin typeface="Arial" panose="020B0604020202020204" pitchFamily="34" charset="0"/>
                <a:cs typeface="Arial" panose="020B0604020202020204" pitchFamily="34" charset="0"/>
              </a:rPr>
              <a:t>Investors</a:t>
            </a:r>
            <a:endParaRPr lang="en-US" sz="1200" dirty="0">
              <a:solidFill>
                <a:schemeClr val="bg1">
                  <a:lumMod val="50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890BA997-F628-1459-EF28-0EC038637BCF}"/>
              </a:ext>
            </a:extLst>
          </p:cNvPr>
          <p:cNvSpPr txBox="1"/>
          <p:nvPr/>
        </p:nvSpPr>
        <p:spPr>
          <a:xfrm>
            <a:off x="4167732" y="8658144"/>
            <a:ext cx="2223727" cy="707886"/>
          </a:xfrm>
          <a:prstGeom prst="rect">
            <a:avLst/>
          </a:prstGeom>
          <a:noFill/>
        </p:spPr>
        <p:txBody>
          <a:bodyPr wrap="square">
            <a:spAutoFit/>
          </a:bodyPr>
          <a:lstStyle/>
          <a:p>
            <a:pPr algn="ctr"/>
            <a:r>
              <a:rPr lang="en-US" sz="2400" b="1" dirty="0">
                <a:solidFill>
                  <a:srgbClr val="60C2CC"/>
                </a:solidFill>
                <a:latin typeface="FranklinGothicURWLig"/>
              </a:rPr>
              <a:t>45 + </a:t>
            </a:r>
            <a:r>
              <a:rPr lang="en-US" sz="1600" dirty="0">
                <a:solidFill>
                  <a:schemeClr val="bg1">
                    <a:lumMod val="50000"/>
                  </a:schemeClr>
                </a:solidFill>
                <a:latin typeface="Arial" panose="020B0604020202020204" pitchFamily="34" charset="0"/>
                <a:cs typeface="Arial" panose="020B0604020202020204" pitchFamily="34" charset="0"/>
              </a:rPr>
              <a:t>Partnering Organizations</a:t>
            </a:r>
            <a:endParaRPr lang="en-US" sz="1200" dirty="0">
              <a:solidFill>
                <a:schemeClr val="bg1">
                  <a:lumMod val="50000"/>
                </a:schemeClr>
              </a:solidFill>
              <a:latin typeface="Arial" panose="020B0604020202020204" pitchFamily="34" charset="0"/>
              <a:cs typeface="Arial" panose="020B0604020202020204" pitchFamily="34" charset="0"/>
            </a:endParaRPr>
          </a:p>
        </p:txBody>
      </p:sp>
      <p:sp>
        <p:nvSpPr>
          <p:cNvPr id="41" name="Rectangle 40">
            <a:extLst>
              <a:ext uri="{FF2B5EF4-FFF2-40B4-BE49-F238E27FC236}">
                <a16:creationId xmlns:a16="http://schemas.microsoft.com/office/drawing/2014/main" id="{7E1209F5-321A-AB07-CE1D-25BA7181304E}"/>
              </a:ext>
            </a:extLst>
          </p:cNvPr>
          <p:cNvSpPr/>
          <p:nvPr/>
        </p:nvSpPr>
        <p:spPr>
          <a:xfrm>
            <a:off x="0" y="949283"/>
            <a:ext cx="6391459" cy="5645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tle 4">
            <a:extLst>
              <a:ext uri="{FF2B5EF4-FFF2-40B4-BE49-F238E27FC236}">
                <a16:creationId xmlns:a16="http://schemas.microsoft.com/office/drawing/2014/main" id="{9CA5F5A6-017A-4920-1279-6723E11BBC3E}"/>
              </a:ext>
            </a:extLst>
          </p:cNvPr>
          <p:cNvSpPr txBox="1">
            <a:spLocks/>
          </p:cNvSpPr>
          <p:nvPr/>
        </p:nvSpPr>
        <p:spPr>
          <a:xfrm>
            <a:off x="352229" y="912117"/>
            <a:ext cx="5915025" cy="861775"/>
          </a:xfrm>
          <a:prstGeom prst="rect">
            <a:avLst/>
          </a:prstGeom>
        </p:spPr>
        <p:txBody>
          <a:bodyPr vert="horz" lIns="91440" tIns="45720" rIns="91440" bIns="45720" rtlCol="0" anchor="t">
            <a:normAutofit/>
          </a:bodyPr>
          <a:lstStyle>
            <a:lvl1pPr algn="l" defTabSz="514350" rtl="0" eaLnBrk="1" latinLnBrk="0" hangingPunct="1">
              <a:lnSpc>
                <a:spcPct val="100000"/>
              </a:lnSpc>
              <a:spcBef>
                <a:spcPct val="0"/>
              </a:spcBef>
              <a:buNone/>
              <a:defRPr sz="3000" b="0" kern="1200">
                <a:solidFill>
                  <a:schemeClr val="accent1"/>
                </a:solidFill>
                <a:latin typeface="+mj-lt"/>
                <a:ea typeface="+mj-ea"/>
                <a:cs typeface="+mj-cs"/>
              </a:defRPr>
            </a:lvl1pPr>
          </a:lstStyle>
          <a:p>
            <a:r>
              <a:rPr lang="en-US" sz="3200" b="1" dirty="0">
                <a:solidFill>
                  <a:schemeClr val="bg1"/>
                </a:solidFill>
                <a:latin typeface="FranklinGothicURWMed" panose="00000600000000000000" pitchFamily="50" charset="0"/>
              </a:rPr>
              <a:t>Overview</a:t>
            </a:r>
          </a:p>
        </p:txBody>
      </p:sp>
      <p:pic>
        <p:nvPicPr>
          <p:cNvPr id="12" name="Picture 11" descr="A map of the united states&#10;&#10;AI-generated content may be incorrect.">
            <a:extLst>
              <a:ext uri="{FF2B5EF4-FFF2-40B4-BE49-F238E27FC236}">
                <a16:creationId xmlns:a16="http://schemas.microsoft.com/office/drawing/2014/main" id="{E7ECD8B8-AB72-F4DA-2D70-3B55D3C740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145294"/>
            <a:ext cx="4366055" cy="2455906"/>
          </a:xfrm>
          <a:prstGeom prst="rect">
            <a:avLst/>
          </a:prstGeom>
        </p:spPr>
      </p:pic>
      <p:sp>
        <p:nvSpPr>
          <p:cNvPr id="10" name="TextBox 9">
            <a:extLst>
              <a:ext uri="{FF2B5EF4-FFF2-40B4-BE49-F238E27FC236}">
                <a16:creationId xmlns:a16="http://schemas.microsoft.com/office/drawing/2014/main" id="{5CFF96BE-FE73-C903-07C6-3F62228FA899}"/>
              </a:ext>
            </a:extLst>
          </p:cNvPr>
          <p:cNvSpPr txBox="1"/>
          <p:nvPr/>
        </p:nvSpPr>
        <p:spPr>
          <a:xfrm>
            <a:off x="424564" y="6851302"/>
            <a:ext cx="3004677" cy="461665"/>
          </a:xfrm>
          <a:prstGeom prst="rect">
            <a:avLst/>
          </a:prstGeom>
          <a:noFill/>
        </p:spPr>
        <p:txBody>
          <a:bodyPr wrap="square">
            <a:spAutoFit/>
          </a:bodyPr>
          <a:lstStyle/>
          <a:p>
            <a:pPr marL="0" lvl="1"/>
            <a:r>
              <a:rPr lang="en-US" sz="2400" dirty="0">
                <a:latin typeface="FranklinGothicURWLig"/>
              </a:rPr>
              <a:t>Our CDFI Partners</a:t>
            </a:r>
            <a:endParaRPr lang="en-US" dirty="0">
              <a:latin typeface="FranklinGothicURWLig"/>
            </a:endParaRPr>
          </a:p>
        </p:txBody>
      </p:sp>
      <p:sp>
        <p:nvSpPr>
          <p:cNvPr id="26" name="TextBox 25">
            <a:extLst>
              <a:ext uri="{FF2B5EF4-FFF2-40B4-BE49-F238E27FC236}">
                <a16:creationId xmlns:a16="http://schemas.microsoft.com/office/drawing/2014/main" id="{4287A806-7693-B0B8-54B9-17C979EA9E36}"/>
              </a:ext>
            </a:extLst>
          </p:cNvPr>
          <p:cNvSpPr txBox="1"/>
          <p:nvPr/>
        </p:nvSpPr>
        <p:spPr>
          <a:xfrm>
            <a:off x="4114800" y="7082135"/>
            <a:ext cx="2318636" cy="461665"/>
          </a:xfrm>
          <a:prstGeom prst="rect">
            <a:avLst/>
          </a:prstGeom>
          <a:noFill/>
        </p:spPr>
        <p:txBody>
          <a:bodyPr wrap="square">
            <a:spAutoFit/>
          </a:bodyPr>
          <a:lstStyle/>
          <a:p>
            <a:pPr algn="ctr"/>
            <a:r>
              <a:rPr lang="en-US" sz="2400" b="1" dirty="0">
                <a:solidFill>
                  <a:srgbClr val="60C2CC"/>
                </a:solidFill>
                <a:latin typeface="FranklinGothicURWLig"/>
              </a:rPr>
              <a:t>11</a:t>
            </a:r>
            <a:r>
              <a:rPr lang="en-US" sz="1400" b="1" dirty="0">
                <a:solidFill>
                  <a:srgbClr val="ED7D31"/>
                </a:solidFill>
                <a:latin typeface="FranklinGothicURWLig"/>
              </a:rPr>
              <a:t>  </a:t>
            </a:r>
            <a:r>
              <a:rPr lang="en-US" sz="1600" dirty="0">
                <a:solidFill>
                  <a:schemeClr val="bg1">
                    <a:lumMod val="50000"/>
                  </a:schemeClr>
                </a:solidFill>
                <a:latin typeface="Arial" panose="020B0604020202020204" pitchFamily="34" charset="0"/>
                <a:cs typeface="Arial" panose="020B0604020202020204" pitchFamily="34" charset="0"/>
              </a:rPr>
              <a:t>Participating CDFIs</a:t>
            </a:r>
            <a:endParaRPr lang="en-US" sz="1200" dirty="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7569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467AA-704D-D14F-CE18-EE2CAD78C5FC}"/>
            </a:ext>
          </a:extLst>
        </p:cNvPr>
        <p:cNvGrpSpPr/>
        <p:nvPr/>
      </p:nvGrpSpPr>
      <p:grpSpPr>
        <a:xfrm>
          <a:off x="0" y="0"/>
          <a:ext cx="0" cy="0"/>
          <a:chOff x="0" y="0"/>
          <a:chExt cx="0" cy="0"/>
        </a:xfrm>
      </p:grpSpPr>
      <p:graphicFrame>
        <p:nvGraphicFramePr>
          <p:cNvPr id="40" name="Diagram 39">
            <a:extLst>
              <a:ext uri="{FF2B5EF4-FFF2-40B4-BE49-F238E27FC236}">
                <a16:creationId xmlns:a16="http://schemas.microsoft.com/office/drawing/2014/main" id="{932162EE-A432-0D2A-6BAF-B59F2140A470}"/>
              </a:ext>
            </a:extLst>
          </p:cNvPr>
          <p:cNvGraphicFramePr/>
          <p:nvPr>
            <p:extLst>
              <p:ext uri="{D42A27DB-BD31-4B8C-83A1-F6EECF244321}">
                <p14:modId xmlns:p14="http://schemas.microsoft.com/office/powerpoint/2010/main" val="581237840"/>
              </p:ext>
            </p:extLst>
          </p:nvPr>
        </p:nvGraphicFramePr>
        <p:xfrm>
          <a:off x="304800" y="1968456"/>
          <a:ext cx="6029933" cy="47371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D39283BB-A237-CF1C-9984-AB11D5668C77}"/>
              </a:ext>
            </a:extLst>
          </p:cNvPr>
          <p:cNvSpPr/>
          <p:nvPr/>
        </p:nvSpPr>
        <p:spPr>
          <a:xfrm>
            <a:off x="-1" y="950976"/>
            <a:ext cx="6351555" cy="5645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9906EC2-D263-3652-4D11-8A4DD54D5075}"/>
              </a:ext>
            </a:extLst>
          </p:cNvPr>
          <p:cNvSpPr>
            <a:spLocks noGrp="1"/>
          </p:cNvSpPr>
          <p:nvPr>
            <p:ph type="title"/>
          </p:nvPr>
        </p:nvSpPr>
        <p:spPr>
          <a:xfrm>
            <a:off x="265603" y="967025"/>
            <a:ext cx="6069130" cy="861775"/>
          </a:xfrm>
        </p:spPr>
        <p:txBody>
          <a:bodyPr>
            <a:normAutofit/>
          </a:bodyPr>
          <a:lstStyle/>
          <a:p>
            <a:r>
              <a:rPr lang="en-US" sz="3200" b="1" dirty="0">
                <a:solidFill>
                  <a:schemeClr val="bg1"/>
                </a:solidFill>
                <a:latin typeface="FranklinGothicURWMed" panose="00000600000000000000" pitchFamily="50" charset="0"/>
              </a:rPr>
              <a:t>Community-Centered Lending</a:t>
            </a:r>
          </a:p>
        </p:txBody>
      </p:sp>
      <p:sp>
        <p:nvSpPr>
          <p:cNvPr id="4" name="Slide Number Placeholder 3">
            <a:extLst>
              <a:ext uri="{FF2B5EF4-FFF2-40B4-BE49-F238E27FC236}">
                <a16:creationId xmlns:a16="http://schemas.microsoft.com/office/drawing/2014/main" id="{D2D0613C-A449-E5AA-097E-B0F9B4E8F68B}"/>
              </a:ext>
            </a:extLst>
          </p:cNvPr>
          <p:cNvSpPr>
            <a:spLocks noGrp="1"/>
          </p:cNvSpPr>
          <p:nvPr>
            <p:ph type="sldNum" sz="quarter" idx="4"/>
          </p:nvPr>
        </p:nvSpPr>
        <p:spPr>
          <a:xfrm>
            <a:off x="6099048" y="9454896"/>
            <a:ext cx="387036" cy="200055"/>
          </a:xfrm>
        </p:spPr>
        <p:txBody>
          <a:bodyPr/>
          <a:lstStyle/>
          <a:p>
            <a:fld id="{5CCDE0B1-D15C-2946-A427-581F638CC251}" type="slidenum">
              <a:rPr lang="en-US" smtClean="0">
                <a:latin typeface="Helvetica" panose="020B0604020202020204" pitchFamily="34" charset="0"/>
                <a:cs typeface="Helvetica" panose="020B0604020202020204" pitchFamily="34" charset="0"/>
              </a:rPr>
              <a:pPr/>
              <a:t>3</a:t>
            </a:fld>
            <a:endParaRPr lang="en-US" dirty="0">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D4464739-CCB9-964F-FB05-EA1A6CE0EAA9}"/>
              </a:ext>
            </a:extLst>
          </p:cNvPr>
          <p:cNvSpPr txBox="1"/>
          <p:nvPr/>
        </p:nvSpPr>
        <p:spPr>
          <a:xfrm>
            <a:off x="248781" y="1739205"/>
            <a:ext cx="6029933" cy="1384995"/>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cs typeface="Arial" panose="020B0604020202020204" pitchFamily="34" charset="0"/>
              </a:rPr>
              <a:t>By prioritizing borrowers with under $1M in annual revenue and those located in low- and moderate-income (LMI) areas—identified using CRA-eligible census tracts—the SOAR Fund intentionally reached entrepreneurs with the least access to capital during a critical time. In total, </a:t>
            </a:r>
            <a:r>
              <a:rPr lang="en-US" sz="1400" b="1" dirty="0">
                <a:solidFill>
                  <a:schemeClr val="bg1">
                    <a:lumMod val="50000"/>
                  </a:schemeClr>
                </a:solidFill>
                <a:latin typeface="Arial" panose="020B0604020202020204" pitchFamily="34" charset="0"/>
                <a:cs typeface="Arial" panose="020B0604020202020204" pitchFamily="34" charset="0"/>
              </a:rPr>
              <a:t>95% </a:t>
            </a:r>
            <a:r>
              <a:rPr lang="en-US" sz="1400" dirty="0">
                <a:solidFill>
                  <a:schemeClr val="bg1">
                    <a:lumMod val="50000"/>
                  </a:schemeClr>
                </a:solidFill>
                <a:latin typeface="Arial" panose="020B0604020202020204" pitchFamily="34" charset="0"/>
                <a:cs typeface="Arial" panose="020B0604020202020204" pitchFamily="34" charset="0"/>
              </a:rPr>
              <a:t>of borrowers had revenues under $1M, and </a:t>
            </a:r>
            <a:r>
              <a:rPr lang="en-US" sz="1400" b="1" dirty="0">
                <a:solidFill>
                  <a:schemeClr val="bg1">
                    <a:lumMod val="50000"/>
                  </a:schemeClr>
                </a:solidFill>
                <a:latin typeface="Arial" panose="020B0604020202020204" pitchFamily="34" charset="0"/>
                <a:cs typeface="Arial" panose="020B0604020202020204" pitchFamily="34" charset="0"/>
              </a:rPr>
              <a:t>437</a:t>
            </a:r>
            <a:r>
              <a:rPr lang="en-US" sz="1400" dirty="0">
                <a:solidFill>
                  <a:schemeClr val="bg1">
                    <a:lumMod val="50000"/>
                  </a:schemeClr>
                </a:solidFill>
                <a:latin typeface="Arial" panose="020B0604020202020204" pitchFamily="34" charset="0"/>
                <a:cs typeface="Arial" panose="020B0604020202020204" pitchFamily="34" charset="0"/>
              </a:rPr>
              <a:t> loans were issued in LMI areas.</a:t>
            </a:r>
          </a:p>
        </p:txBody>
      </p:sp>
      <p:grpSp>
        <p:nvGrpSpPr>
          <p:cNvPr id="26" name="Group 25">
            <a:extLst>
              <a:ext uri="{FF2B5EF4-FFF2-40B4-BE49-F238E27FC236}">
                <a16:creationId xmlns:a16="http://schemas.microsoft.com/office/drawing/2014/main" id="{523CDF4E-154E-714F-9336-B02EBB49859C}"/>
              </a:ext>
            </a:extLst>
          </p:cNvPr>
          <p:cNvGrpSpPr/>
          <p:nvPr/>
        </p:nvGrpSpPr>
        <p:grpSpPr>
          <a:xfrm>
            <a:off x="505937" y="6181811"/>
            <a:ext cx="1627663" cy="1374911"/>
            <a:chOff x="4502356" y="3705732"/>
            <a:chExt cx="1627663" cy="1374911"/>
          </a:xfrm>
        </p:grpSpPr>
        <p:pic>
          <p:nvPicPr>
            <p:cNvPr id="24" name="Graphic 23" descr="Money with solid fill">
              <a:extLst>
                <a:ext uri="{FF2B5EF4-FFF2-40B4-BE49-F238E27FC236}">
                  <a16:creationId xmlns:a16="http://schemas.microsoft.com/office/drawing/2014/main" id="{0CF6C67E-B138-7F0F-24FE-ADA5AD8BDF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3000" y="3705732"/>
              <a:ext cx="714075" cy="714075"/>
            </a:xfrm>
            <a:prstGeom prst="rect">
              <a:avLst/>
            </a:prstGeom>
          </p:spPr>
        </p:pic>
        <p:sp>
          <p:nvSpPr>
            <p:cNvPr id="25" name="TextBox 24">
              <a:extLst>
                <a:ext uri="{FF2B5EF4-FFF2-40B4-BE49-F238E27FC236}">
                  <a16:creationId xmlns:a16="http://schemas.microsoft.com/office/drawing/2014/main" id="{0E6B5568-1192-8C64-A957-753A976A9D2D}"/>
                </a:ext>
              </a:extLst>
            </p:cNvPr>
            <p:cNvSpPr txBox="1"/>
            <p:nvPr/>
          </p:nvSpPr>
          <p:spPr>
            <a:xfrm>
              <a:off x="4502356" y="4372757"/>
              <a:ext cx="1627663" cy="707886"/>
            </a:xfrm>
            <a:prstGeom prst="rect">
              <a:avLst/>
            </a:prstGeom>
            <a:noFill/>
          </p:spPr>
          <p:txBody>
            <a:bodyPr wrap="square" rtlCol="0">
              <a:spAutoFit/>
            </a:bodyPr>
            <a:lstStyle/>
            <a:p>
              <a:pPr algn="ctr"/>
              <a:r>
                <a:rPr lang="en-US" sz="2400" b="1" dirty="0">
                  <a:solidFill>
                    <a:srgbClr val="60C2CC"/>
                  </a:solidFill>
                  <a:latin typeface="FranklinGothicURWLig"/>
                  <a:cs typeface="Arial" panose="020B0604020202020204" pitchFamily="34" charset="0"/>
                </a:rPr>
                <a:t>95% </a:t>
              </a:r>
              <a:r>
                <a:rPr lang="en-US" sz="1600" dirty="0">
                  <a:latin typeface="Arial" panose="020B0604020202020204" pitchFamily="34" charset="0"/>
                  <a:cs typeface="Arial" panose="020B0604020202020204" pitchFamily="34" charset="0"/>
                </a:rPr>
                <a:t>to </a:t>
              </a:r>
            </a:p>
            <a:p>
              <a:pPr algn="ctr"/>
              <a:r>
                <a:rPr lang="en-US" sz="1600" dirty="0">
                  <a:latin typeface="Arial" panose="020B0604020202020204" pitchFamily="34" charset="0"/>
                  <a:cs typeface="Arial" panose="020B0604020202020204" pitchFamily="34" charset="0"/>
                </a:rPr>
                <a:t>&lt;$1M revenue</a:t>
              </a:r>
            </a:p>
          </p:txBody>
        </p:sp>
      </p:grpSp>
      <p:grpSp>
        <p:nvGrpSpPr>
          <p:cNvPr id="29" name="Group 28">
            <a:extLst>
              <a:ext uri="{FF2B5EF4-FFF2-40B4-BE49-F238E27FC236}">
                <a16:creationId xmlns:a16="http://schemas.microsoft.com/office/drawing/2014/main" id="{8A39C969-109B-22BB-6316-4651F8988FA4}"/>
              </a:ext>
            </a:extLst>
          </p:cNvPr>
          <p:cNvGrpSpPr/>
          <p:nvPr/>
        </p:nvGrpSpPr>
        <p:grpSpPr>
          <a:xfrm>
            <a:off x="4544537" y="6240635"/>
            <a:ext cx="1627663" cy="1301743"/>
            <a:chOff x="4502356" y="3778900"/>
            <a:chExt cx="1627663" cy="1301743"/>
          </a:xfrm>
        </p:grpSpPr>
        <p:pic>
          <p:nvPicPr>
            <p:cNvPr id="30" name="Graphic 29" descr="Children with solid fill">
              <a:extLst>
                <a:ext uri="{FF2B5EF4-FFF2-40B4-BE49-F238E27FC236}">
                  <a16:creationId xmlns:a16="http://schemas.microsoft.com/office/drawing/2014/main" id="{0CAEAB1C-BAC7-D0D4-0F48-B2A234EBE93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948289" y="3778900"/>
              <a:ext cx="714075" cy="714075"/>
            </a:xfrm>
            <a:prstGeom prst="rect">
              <a:avLst/>
            </a:prstGeom>
          </p:spPr>
        </p:pic>
        <p:sp>
          <p:nvSpPr>
            <p:cNvPr id="31" name="TextBox 30">
              <a:extLst>
                <a:ext uri="{FF2B5EF4-FFF2-40B4-BE49-F238E27FC236}">
                  <a16:creationId xmlns:a16="http://schemas.microsoft.com/office/drawing/2014/main" id="{3D0C83EA-6CF7-C14D-E06D-059255E91995}"/>
                </a:ext>
              </a:extLst>
            </p:cNvPr>
            <p:cNvSpPr txBox="1"/>
            <p:nvPr/>
          </p:nvSpPr>
          <p:spPr>
            <a:xfrm>
              <a:off x="4502356" y="4372757"/>
              <a:ext cx="1627663" cy="707886"/>
            </a:xfrm>
            <a:prstGeom prst="rect">
              <a:avLst/>
            </a:prstGeom>
            <a:noFill/>
          </p:spPr>
          <p:txBody>
            <a:bodyPr wrap="square" rtlCol="0">
              <a:spAutoFit/>
            </a:bodyPr>
            <a:lstStyle/>
            <a:p>
              <a:pPr algn="ctr"/>
              <a:r>
                <a:rPr lang="en-US" sz="2400" b="1" dirty="0">
                  <a:solidFill>
                    <a:srgbClr val="60C2CC"/>
                  </a:solidFill>
                  <a:latin typeface="FranklinGothicURWLig"/>
                  <a:cs typeface="Arial" panose="020B0604020202020204" pitchFamily="34" charset="0"/>
                </a:rPr>
                <a:t>88% </a:t>
              </a:r>
              <a:r>
                <a:rPr lang="en-US" sz="1600" dirty="0">
                  <a:latin typeface="Arial" panose="020B0604020202020204" pitchFamily="34" charset="0"/>
                  <a:cs typeface="Arial" panose="020B0604020202020204" pitchFamily="34" charset="0"/>
                </a:rPr>
                <a:t>have </a:t>
              </a:r>
            </a:p>
            <a:p>
              <a:pPr algn="ctr"/>
              <a:r>
                <a:rPr lang="en-US" sz="1600" dirty="0">
                  <a:latin typeface="Arial" panose="020B0604020202020204" pitchFamily="34" charset="0"/>
                  <a:cs typeface="Arial" panose="020B0604020202020204" pitchFamily="34" charset="0"/>
                </a:rPr>
                <a:t>&lt;10 employees</a:t>
              </a:r>
            </a:p>
          </p:txBody>
        </p:sp>
      </p:grpSp>
      <p:grpSp>
        <p:nvGrpSpPr>
          <p:cNvPr id="32" name="Group 31">
            <a:extLst>
              <a:ext uri="{FF2B5EF4-FFF2-40B4-BE49-F238E27FC236}">
                <a16:creationId xmlns:a16="http://schemas.microsoft.com/office/drawing/2014/main" id="{51028CCE-B380-AADB-D394-033822542516}"/>
              </a:ext>
            </a:extLst>
          </p:cNvPr>
          <p:cNvGrpSpPr/>
          <p:nvPr/>
        </p:nvGrpSpPr>
        <p:grpSpPr>
          <a:xfrm>
            <a:off x="1295400" y="7802406"/>
            <a:ext cx="2076860" cy="1474960"/>
            <a:chOff x="4493408" y="4033369"/>
            <a:chExt cx="1795430" cy="1659613"/>
          </a:xfrm>
        </p:grpSpPr>
        <p:pic>
          <p:nvPicPr>
            <p:cNvPr id="33" name="Graphic 32" descr="Female Profile with solid fill">
              <a:extLst>
                <a:ext uri="{FF2B5EF4-FFF2-40B4-BE49-F238E27FC236}">
                  <a16:creationId xmlns:a16="http://schemas.microsoft.com/office/drawing/2014/main" id="{7F9BDD91-B7D8-2AAC-0C7F-EBAAE7DC98ED}"/>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145458" y="4033369"/>
              <a:ext cx="491328" cy="586060"/>
            </a:xfrm>
            <a:prstGeom prst="rect">
              <a:avLst/>
            </a:prstGeom>
          </p:spPr>
        </p:pic>
        <p:sp>
          <p:nvSpPr>
            <p:cNvPr id="34" name="TextBox 33">
              <a:extLst>
                <a:ext uri="{FF2B5EF4-FFF2-40B4-BE49-F238E27FC236}">
                  <a16:creationId xmlns:a16="http://schemas.microsoft.com/office/drawing/2014/main" id="{155A90CB-5E5C-AABD-33C6-71A259CB4459}"/>
                </a:ext>
              </a:extLst>
            </p:cNvPr>
            <p:cNvSpPr txBox="1"/>
            <p:nvPr/>
          </p:nvSpPr>
          <p:spPr>
            <a:xfrm>
              <a:off x="4493408" y="4619429"/>
              <a:ext cx="1795430" cy="1073553"/>
            </a:xfrm>
            <a:prstGeom prst="rect">
              <a:avLst/>
            </a:prstGeom>
            <a:noFill/>
          </p:spPr>
          <p:txBody>
            <a:bodyPr wrap="square" rtlCol="0">
              <a:spAutoFit/>
            </a:bodyPr>
            <a:lstStyle/>
            <a:p>
              <a:pPr algn="ctr"/>
              <a:r>
                <a:rPr lang="en-US" sz="2400" b="1" dirty="0">
                  <a:solidFill>
                    <a:srgbClr val="60C2CC"/>
                  </a:solidFill>
                  <a:latin typeface="FranklinGothicURWLig"/>
                  <a:cs typeface="Arial" panose="020B0604020202020204" pitchFamily="34" charset="0"/>
                </a:rPr>
                <a:t>83% </a:t>
              </a:r>
              <a:r>
                <a:rPr lang="en-US" sz="1600" dirty="0">
                  <a:latin typeface="Arial" panose="020B0604020202020204" pitchFamily="34" charset="0"/>
                  <a:cs typeface="Arial" panose="020B0604020202020204" pitchFamily="34" charset="0"/>
                </a:rPr>
                <a:t>loans made to women-or-minority-led businesses</a:t>
              </a:r>
            </a:p>
          </p:txBody>
        </p:sp>
      </p:grpSp>
      <p:grpSp>
        <p:nvGrpSpPr>
          <p:cNvPr id="35" name="Group 34">
            <a:extLst>
              <a:ext uri="{FF2B5EF4-FFF2-40B4-BE49-F238E27FC236}">
                <a16:creationId xmlns:a16="http://schemas.microsoft.com/office/drawing/2014/main" id="{9BD824FE-69A0-31C8-54A5-1096A36D2AB6}"/>
              </a:ext>
            </a:extLst>
          </p:cNvPr>
          <p:cNvGrpSpPr/>
          <p:nvPr/>
        </p:nvGrpSpPr>
        <p:grpSpPr>
          <a:xfrm>
            <a:off x="3877924" y="7869111"/>
            <a:ext cx="1903643" cy="1110653"/>
            <a:chOff x="4502356" y="3881430"/>
            <a:chExt cx="1627663" cy="1199213"/>
          </a:xfrm>
        </p:grpSpPr>
        <p:pic>
          <p:nvPicPr>
            <p:cNvPr id="36" name="Graphic 35" descr="Idea with solid fill">
              <a:extLst>
                <a:ext uri="{FF2B5EF4-FFF2-40B4-BE49-F238E27FC236}">
                  <a16:creationId xmlns:a16="http://schemas.microsoft.com/office/drawing/2014/main" id="{6C831E75-B184-2097-F946-90612B009948}"/>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085940" y="3881430"/>
              <a:ext cx="420098" cy="491328"/>
            </a:xfrm>
            <a:prstGeom prst="rect">
              <a:avLst/>
            </a:prstGeom>
          </p:spPr>
        </p:pic>
        <p:sp>
          <p:nvSpPr>
            <p:cNvPr id="37" name="TextBox 36">
              <a:extLst>
                <a:ext uri="{FF2B5EF4-FFF2-40B4-BE49-F238E27FC236}">
                  <a16:creationId xmlns:a16="http://schemas.microsoft.com/office/drawing/2014/main" id="{13DC221F-B85B-4B51-D4B6-E52F8C6FDC9D}"/>
                </a:ext>
              </a:extLst>
            </p:cNvPr>
            <p:cNvSpPr txBox="1"/>
            <p:nvPr/>
          </p:nvSpPr>
          <p:spPr>
            <a:xfrm>
              <a:off x="4502356" y="4372757"/>
              <a:ext cx="1627663" cy="707886"/>
            </a:xfrm>
            <a:prstGeom prst="rect">
              <a:avLst/>
            </a:prstGeom>
            <a:noFill/>
          </p:spPr>
          <p:txBody>
            <a:bodyPr wrap="square" rtlCol="0">
              <a:spAutoFit/>
            </a:bodyPr>
            <a:lstStyle/>
            <a:p>
              <a:pPr algn="ctr"/>
              <a:r>
                <a:rPr lang="en-US" sz="2400" b="1" dirty="0">
                  <a:solidFill>
                    <a:srgbClr val="60C2CC"/>
                  </a:solidFill>
                  <a:latin typeface="FranklinGothicURWLig"/>
                  <a:cs typeface="Arial" panose="020B0604020202020204" pitchFamily="34" charset="0"/>
                </a:rPr>
                <a:t>69% </a:t>
              </a:r>
              <a:r>
                <a:rPr lang="en-US" sz="1600" dirty="0">
                  <a:latin typeface="Arial" panose="020B0604020202020204" pitchFamily="34" charset="0"/>
                  <a:cs typeface="Arial" panose="020B0604020202020204" pitchFamily="34" charset="0"/>
                </a:rPr>
                <a:t>received business coaching</a:t>
              </a:r>
            </a:p>
          </p:txBody>
        </p:sp>
      </p:grpSp>
      <p:sp>
        <p:nvSpPr>
          <p:cNvPr id="41" name="TextBox 40">
            <a:extLst>
              <a:ext uri="{FF2B5EF4-FFF2-40B4-BE49-F238E27FC236}">
                <a16:creationId xmlns:a16="http://schemas.microsoft.com/office/drawing/2014/main" id="{0DC5623F-63FC-AD1A-49EF-2A4F3C2BB9EB}"/>
              </a:ext>
            </a:extLst>
          </p:cNvPr>
          <p:cNvSpPr txBox="1"/>
          <p:nvPr/>
        </p:nvSpPr>
        <p:spPr>
          <a:xfrm>
            <a:off x="-108836" y="3273623"/>
            <a:ext cx="2318636" cy="307777"/>
          </a:xfrm>
          <a:prstGeom prst="rect">
            <a:avLst/>
          </a:prstGeom>
          <a:noFill/>
        </p:spPr>
        <p:txBody>
          <a:bodyPr wrap="square">
            <a:spAutoFit/>
          </a:bodyPr>
          <a:lstStyle/>
          <a:p>
            <a:pPr algn="ctr"/>
            <a:r>
              <a:rPr lang="en-US" sz="1400" b="1" dirty="0">
                <a:solidFill>
                  <a:schemeClr val="bg1">
                    <a:lumMod val="50000"/>
                  </a:schemeClr>
                </a:solidFill>
                <a:latin typeface="Arial" panose="020B0604020202020204" pitchFamily="34" charset="0"/>
                <a:cs typeface="Arial" panose="020B0604020202020204" pitchFamily="34" charset="0"/>
              </a:rPr>
              <a:t>Capital Deployed</a:t>
            </a:r>
            <a:endParaRPr lang="en-US" sz="1100" b="1" dirty="0">
              <a:solidFill>
                <a:schemeClr val="bg1">
                  <a:lumMod val="50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9E6FF30-24BF-5ADB-DAAA-C799CB16875A}"/>
              </a:ext>
            </a:extLst>
          </p:cNvPr>
          <p:cNvSpPr txBox="1"/>
          <p:nvPr/>
        </p:nvSpPr>
        <p:spPr>
          <a:xfrm>
            <a:off x="1796164" y="3273623"/>
            <a:ext cx="2318636" cy="307777"/>
          </a:xfrm>
          <a:prstGeom prst="rect">
            <a:avLst/>
          </a:prstGeom>
          <a:noFill/>
        </p:spPr>
        <p:txBody>
          <a:bodyPr wrap="square">
            <a:spAutoFit/>
          </a:bodyPr>
          <a:lstStyle/>
          <a:p>
            <a:pPr algn="ctr"/>
            <a:r>
              <a:rPr lang="en-US" sz="1400" b="1" dirty="0">
                <a:solidFill>
                  <a:schemeClr val="bg1">
                    <a:lumMod val="50000"/>
                  </a:schemeClr>
                </a:solidFill>
                <a:latin typeface="Arial" panose="020B0604020202020204" pitchFamily="34" charset="0"/>
                <a:cs typeface="Arial" panose="020B0604020202020204" pitchFamily="34" charset="0"/>
              </a:rPr>
              <a:t>Average Loan Size</a:t>
            </a:r>
            <a:endParaRPr lang="en-US" sz="1100" b="1" dirty="0">
              <a:solidFill>
                <a:schemeClr val="bg1">
                  <a:lumMod val="50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B332D617-B344-9864-EA2D-A673C2220596}"/>
              </a:ext>
            </a:extLst>
          </p:cNvPr>
          <p:cNvSpPr txBox="1"/>
          <p:nvPr/>
        </p:nvSpPr>
        <p:spPr>
          <a:xfrm>
            <a:off x="3670427" y="3273622"/>
            <a:ext cx="2318636" cy="307777"/>
          </a:xfrm>
          <a:prstGeom prst="rect">
            <a:avLst/>
          </a:prstGeom>
          <a:noFill/>
        </p:spPr>
        <p:txBody>
          <a:bodyPr wrap="square">
            <a:spAutoFit/>
          </a:bodyPr>
          <a:lstStyle/>
          <a:p>
            <a:pPr algn="ctr"/>
            <a:r>
              <a:rPr lang="en-US" sz="1400" b="1" dirty="0">
                <a:solidFill>
                  <a:schemeClr val="bg1">
                    <a:lumMod val="50000"/>
                  </a:schemeClr>
                </a:solidFill>
                <a:latin typeface="Arial" panose="020B0604020202020204" pitchFamily="34" charset="0"/>
                <a:cs typeface="Arial" panose="020B0604020202020204" pitchFamily="34" charset="0"/>
              </a:rPr>
              <a:t>Loans Originated</a:t>
            </a:r>
            <a:endParaRPr lang="en-US" sz="1100" b="1" dirty="0">
              <a:solidFill>
                <a:schemeClr val="bg1">
                  <a:lumMod val="50000"/>
                </a:schemeClr>
              </a:solidFill>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9F9078F9-6E51-C4E9-DE43-A543CD24F950}"/>
              </a:ext>
            </a:extLst>
          </p:cNvPr>
          <p:cNvGrpSpPr/>
          <p:nvPr/>
        </p:nvGrpSpPr>
        <p:grpSpPr>
          <a:xfrm>
            <a:off x="2615168" y="5425943"/>
            <a:ext cx="1627663" cy="1432057"/>
            <a:chOff x="4502356" y="3896543"/>
            <a:chExt cx="1627663" cy="1432057"/>
          </a:xfrm>
        </p:grpSpPr>
        <p:pic>
          <p:nvPicPr>
            <p:cNvPr id="45" name="Graphic 44" descr="Briefcase with solid fill">
              <a:extLst>
                <a:ext uri="{FF2B5EF4-FFF2-40B4-BE49-F238E27FC236}">
                  <a16:creationId xmlns:a16="http://schemas.microsoft.com/office/drawing/2014/main" id="{2F5CEA49-5215-65EE-25EB-1E16237EC467}"/>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019258" y="3896543"/>
              <a:ext cx="593857" cy="593857"/>
            </a:xfrm>
            <a:prstGeom prst="rect">
              <a:avLst/>
            </a:prstGeom>
          </p:spPr>
        </p:pic>
        <p:sp>
          <p:nvSpPr>
            <p:cNvPr id="46" name="TextBox 45">
              <a:extLst>
                <a:ext uri="{FF2B5EF4-FFF2-40B4-BE49-F238E27FC236}">
                  <a16:creationId xmlns:a16="http://schemas.microsoft.com/office/drawing/2014/main" id="{F7129533-631E-CBB4-2B5C-1DCBB1DBCEEA}"/>
                </a:ext>
              </a:extLst>
            </p:cNvPr>
            <p:cNvSpPr txBox="1"/>
            <p:nvPr/>
          </p:nvSpPr>
          <p:spPr>
            <a:xfrm>
              <a:off x="4502356" y="4497603"/>
              <a:ext cx="1627663" cy="830997"/>
            </a:xfrm>
            <a:prstGeom prst="rect">
              <a:avLst/>
            </a:prstGeom>
            <a:noFill/>
          </p:spPr>
          <p:txBody>
            <a:bodyPr wrap="square" rtlCol="0">
              <a:spAutoFit/>
            </a:bodyPr>
            <a:lstStyle/>
            <a:p>
              <a:pPr algn="ctr"/>
              <a:r>
                <a:rPr lang="en-US" sz="1600" dirty="0">
                  <a:latin typeface="Arial" panose="020B0604020202020204" pitchFamily="34" charset="0"/>
                  <a:cs typeface="Arial" panose="020B0604020202020204" pitchFamily="34" charset="0"/>
                </a:rPr>
                <a:t>Small Businesses and Nonprofits</a:t>
              </a:r>
            </a:p>
          </p:txBody>
        </p:sp>
      </p:grpSp>
    </p:spTree>
    <p:extLst>
      <p:ext uri="{BB962C8B-B14F-4D97-AF65-F5344CB8AC3E}">
        <p14:creationId xmlns:p14="http://schemas.microsoft.com/office/powerpoint/2010/main" val="2884127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73158-3D23-7D0A-3508-6804F6845E04}"/>
            </a:ext>
          </a:extLst>
        </p:cNvPr>
        <p:cNvGrpSpPr/>
        <p:nvPr/>
      </p:nvGrpSpPr>
      <p:grpSpPr>
        <a:xfrm>
          <a:off x="0" y="0"/>
          <a:ext cx="0" cy="0"/>
          <a:chOff x="0" y="0"/>
          <a:chExt cx="0" cy="0"/>
        </a:xfrm>
      </p:grpSpPr>
      <p:sp>
        <p:nvSpPr>
          <p:cNvPr id="60" name="Rectangle 59">
            <a:extLst>
              <a:ext uri="{FF2B5EF4-FFF2-40B4-BE49-F238E27FC236}">
                <a16:creationId xmlns:a16="http://schemas.microsoft.com/office/drawing/2014/main" id="{1B122EF7-0287-4B71-4D16-79624CEFBB6E}"/>
              </a:ext>
            </a:extLst>
          </p:cNvPr>
          <p:cNvSpPr/>
          <p:nvPr/>
        </p:nvSpPr>
        <p:spPr>
          <a:xfrm>
            <a:off x="0" y="4508041"/>
            <a:ext cx="6858000" cy="204515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Chart 21">
            <a:extLst>
              <a:ext uri="{FF2B5EF4-FFF2-40B4-BE49-F238E27FC236}">
                <a16:creationId xmlns:a16="http://schemas.microsoft.com/office/drawing/2014/main" id="{AB8ACC6F-D14B-7E9B-91C4-2D4C4144EAE2}"/>
              </a:ext>
            </a:extLst>
          </p:cNvPr>
          <p:cNvGraphicFramePr>
            <a:graphicFrameLocks/>
          </p:cNvGraphicFramePr>
          <p:nvPr>
            <p:extLst>
              <p:ext uri="{D42A27DB-BD31-4B8C-83A1-F6EECF244321}">
                <p14:modId xmlns:p14="http://schemas.microsoft.com/office/powerpoint/2010/main" val="3644376447"/>
              </p:ext>
            </p:extLst>
          </p:nvPr>
        </p:nvGraphicFramePr>
        <p:xfrm>
          <a:off x="3500018" y="6743738"/>
          <a:ext cx="3062470" cy="2711157"/>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a:extLst>
              <a:ext uri="{FF2B5EF4-FFF2-40B4-BE49-F238E27FC236}">
                <a16:creationId xmlns:a16="http://schemas.microsoft.com/office/drawing/2014/main" id="{B01B4447-A2BF-FC1D-5D99-EC61B8912467}"/>
              </a:ext>
            </a:extLst>
          </p:cNvPr>
          <p:cNvSpPr/>
          <p:nvPr/>
        </p:nvSpPr>
        <p:spPr>
          <a:xfrm>
            <a:off x="0" y="950976"/>
            <a:ext cx="6086276" cy="5645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1BE7C4D-3B99-67C1-9CC0-06022064FC3C}"/>
              </a:ext>
            </a:extLst>
          </p:cNvPr>
          <p:cNvSpPr>
            <a:spLocks noGrp="1"/>
          </p:cNvSpPr>
          <p:nvPr>
            <p:ph type="title"/>
          </p:nvPr>
        </p:nvSpPr>
        <p:spPr>
          <a:xfrm>
            <a:off x="320375" y="965146"/>
            <a:ext cx="5915025" cy="861775"/>
          </a:xfrm>
        </p:spPr>
        <p:txBody>
          <a:bodyPr>
            <a:normAutofit/>
          </a:bodyPr>
          <a:lstStyle/>
          <a:p>
            <a:r>
              <a:rPr lang="en-US" sz="3200" b="1" dirty="0">
                <a:solidFill>
                  <a:schemeClr val="bg1"/>
                </a:solidFill>
                <a:latin typeface="FranklinGothicURWMed" panose="00000600000000000000" pitchFamily="50" charset="0"/>
              </a:rPr>
              <a:t>Diversity in Impact</a:t>
            </a:r>
          </a:p>
        </p:txBody>
      </p:sp>
      <p:sp>
        <p:nvSpPr>
          <p:cNvPr id="4" name="Slide Number Placeholder 3">
            <a:extLst>
              <a:ext uri="{FF2B5EF4-FFF2-40B4-BE49-F238E27FC236}">
                <a16:creationId xmlns:a16="http://schemas.microsoft.com/office/drawing/2014/main" id="{80AA27C4-FF1B-A2B8-B85A-9A872E8706A0}"/>
              </a:ext>
            </a:extLst>
          </p:cNvPr>
          <p:cNvSpPr>
            <a:spLocks noGrp="1"/>
          </p:cNvSpPr>
          <p:nvPr>
            <p:ph type="sldNum" sz="quarter" idx="4"/>
          </p:nvPr>
        </p:nvSpPr>
        <p:spPr>
          <a:xfrm>
            <a:off x="6099048" y="9454896"/>
            <a:ext cx="387036" cy="200055"/>
          </a:xfrm>
        </p:spPr>
        <p:txBody>
          <a:bodyPr/>
          <a:lstStyle/>
          <a:p>
            <a:fld id="{5CCDE0B1-D15C-2946-A427-581F638CC251}" type="slidenum">
              <a:rPr lang="en-US" smtClean="0">
                <a:latin typeface="Helvetica" panose="020B0604020202020204" pitchFamily="34" charset="0"/>
                <a:cs typeface="Helvetica" panose="020B0604020202020204" pitchFamily="34" charset="0"/>
              </a:rPr>
              <a:pPr/>
              <a:t>4</a:t>
            </a:fld>
            <a:endParaRPr lang="en-US" dirty="0">
              <a:latin typeface="Helvetica" panose="020B0604020202020204" pitchFamily="34" charset="0"/>
              <a:cs typeface="Helvetica" panose="020B0604020202020204" pitchFamily="34" charset="0"/>
            </a:endParaRPr>
          </a:p>
        </p:txBody>
      </p:sp>
      <p:graphicFrame>
        <p:nvGraphicFramePr>
          <p:cNvPr id="25" name="Chart 24">
            <a:extLst>
              <a:ext uri="{FF2B5EF4-FFF2-40B4-BE49-F238E27FC236}">
                <a16:creationId xmlns:a16="http://schemas.microsoft.com/office/drawing/2014/main" id="{A87A68E3-6DE9-8FFE-EFB7-F306254C9D1F}"/>
              </a:ext>
            </a:extLst>
          </p:cNvPr>
          <p:cNvGraphicFramePr>
            <a:graphicFrameLocks/>
          </p:cNvGraphicFramePr>
          <p:nvPr>
            <p:extLst>
              <p:ext uri="{D42A27DB-BD31-4B8C-83A1-F6EECF244321}">
                <p14:modId xmlns:p14="http://schemas.microsoft.com/office/powerpoint/2010/main" val="2645714070"/>
              </p:ext>
            </p:extLst>
          </p:nvPr>
        </p:nvGraphicFramePr>
        <p:xfrm>
          <a:off x="295512" y="6743739"/>
          <a:ext cx="3131509" cy="2851521"/>
        </p:xfrm>
        <a:graphic>
          <a:graphicData uri="http://schemas.openxmlformats.org/drawingml/2006/chart">
            <c:chart xmlns:c="http://schemas.openxmlformats.org/drawingml/2006/chart" xmlns:r="http://schemas.openxmlformats.org/officeDocument/2006/relationships" r:id="rId3"/>
          </a:graphicData>
        </a:graphic>
      </p:graphicFrame>
      <p:pic>
        <p:nvPicPr>
          <p:cNvPr id="39" name="Picture 38" descr="A diagram of a company&#10;&#10;AI-generated content may be incorrect.">
            <a:extLst>
              <a:ext uri="{FF2B5EF4-FFF2-40B4-BE49-F238E27FC236}">
                <a16:creationId xmlns:a16="http://schemas.microsoft.com/office/drawing/2014/main" id="{BB9B79E9-30E0-BF66-8ACD-264DAE92905F}"/>
              </a:ext>
            </a:extLst>
          </p:cNvPr>
          <p:cNvPicPr>
            <a:picLocks noChangeAspect="1"/>
          </p:cNvPicPr>
          <p:nvPr/>
        </p:nvPicPr>
        <p:blipFill>
          <a:blip r:embed="rId4"/>
          <a:srcRect l="2720" t="5097" r="3708" b="21259"/>
          <a:stretch/>
        </p:blipFill>
        <p:spPr>
          <a:xfrm>
            <a:off x="3557644" y="1529652"/>
            <a:ext cx="2523684" cy="2851521"/>
          </a:xfrm>
          <a:prstGeom prst="rect">
            <a:avLst/>
          </a:prstGeom>
        </p:spPr>
      </p:pic>
      <p:graphicFrame>
        <p:nvGraphicFramePr>
          <p:cNvPr id="41" name="Table 40">
            <a:extLst>
              <a:ext uri="{FF2B5EF4-FFF2-40B4-BE49-F238E27FC236}">
                <a16:creationId xmlns:a16="http://schemas.microsoft.com/office/drawing/2014/main" id="{B8B13C3F-1B82-EB1A-32CA-521888332DAA}"/>
              </a:ext>
            </a:extLst>
          </p:cNvPr>
          <p:cNvGraphicFramePr>
            <a:graphicFrameLocks noGrp="1"/>
          </p:cNvGraphicFramePr>
          <p:nvPr>
            <p:extLst>
              <p:ext uri="{D42A27DB-BD31-4B8C-83A1-F6EECF244321}">
                <p14:modId xmlns:p14="http://schemas.microsoft.com/office/powerpoint/2010/main" val="3945019032"/>
              </p:ext>
            </p:extLst>
          </p:nvPr>
        </p:nvGraphicFramePr>
        <p:xfrm>
          <a:off x="1068087" y="4528627"/>
          <a:ext cx="4419600" cy="1953718"/>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1257893801"/>
                    </a:ext>
                  </a:extLst>
                </a:gridCol>
                <a:gridCol w="2209800">
                  <a:extLst>
                    <a:ext uri="{9D8B030D-6E8A-4147-A177-3AD203B41FA5}">
                      <a16:colId xmlns:a16="http://schemas.microsoft.com/office/drawing/2014/main" val="1915384636"/>
                    </a:ext>
                  </a:extLst>
                </a:gridCol>
              </a:tblGrid>
              <a:tr h="612598">
                <a:tc>
                  <a:txBody>
                    <a:bodyPr/>
                    <a:lstStyle/>
                    <a:p>
                      <a:pPr algn="ctr"/>
                      <a:endParaRPr lang="en-US" sz="1600" dirty="0">
                        <a:solidFill>
                          <a:srgbClr val="00A5DF"/>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1600" dirty="0">
                        <a:solidFill>
                          <a:srgbClr val="2BB1D1"/>
                        </a:solidFill>
                        <a:latin typeface="Arial" panose="020B0604020202020204" pitchFamily="34" charset="0"/>
                        <a:cs typeface="Arial" panose="020B06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4844417"/>
                  </a:ext>
                </a:extLst>
              </a:tr>
              <a:tr h="286886">
                <a:tc>
                  <a:txBody>
                    <a:bodyPr/>
                    <a:lstStyle/>
                    <a:p>
                      <a:pPr algn="ctr"/>
                      <a:r>
                        <a:rPr lang="en-US" sz="1600" b="1" dirty="0">
                          <a:solidFill>
                            <a:srgbClr val="00A5DF"/>
                          </a:solidFill>
                          <a:latin typeface="Arial" panose="020B0604020202020204" pitchFamily="34" charset="0"/>
                          <a:cs typeface="Arial" panose="020B0604020202020204" pitchFamily="34" charset="0"/>
                        </a:rPr>
                        <a:t>Small Businesses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1600" b="1" dirty="0">
                          <a:solidFill>
                            <a:srgbClr val="2BB1D1"/>
                          </a:solidFill>
                          <a:latin typeface="Arial" panose="020B0604020202020204" pitchFamily="34" charset="0"/>
                          <a:cs typeface="Arial" panose="020B0604020202020204" pitchFamily="34" charset="0"/>
                        </a:rPr>
                        <a:t>Nonprofits</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73816523"/>
                  </a:ext>
                </a:extLst>
              </a:tr>
              <a:tr h="286886">
                <a:tc>
                  <a:txBody>
                    <a:bodyPr/>
                    <a:lstStyle/>
                    <a:p>
                      <a:pPr algn="ctr"/>
                      <a:r>
                        <a:rPr lang="en-US" sz="1600" b="1" dirty="0">
                          <a:solidFill>
                            <a:srgbClr val="00A5DF"/>
                          </a:solidFill>
                          <a:latin typeface="Arial" panose="020B0604020202020204" pitchFamily="34" charset="0"/>
                          <a:cs typeface="Arial" panose="020B0604020202020204" pitchFamily="34" charset="0"/>
                        </a:rPr>
                        <a:t>1,139 </a:t>
                      </a:r>
                      <a:r>
                        <a:rPr lang="en-US" sz="1600" b="0" dirty="0">
                          <a:solidFill>
                            <a:srgbClr val="00A5DF"/>
                          </a:solidFill>
                          <a:latin typeface="Arial" panose="020B0604020202020204" pitchFamily="34" charset="0"/>
                          <a:cs typeface="Arial" panose="020B0604020202020204" pitchFamily="34" charset="0"/>
                        </a:rPr>
                        <a:t>loans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1" dirty="0">
                          <a:solidFill>
                            <a:srgbClr val="2BB1D1"/>
                          </a:solidFill>
                          <a:latin typeface="Arial" panose="020B0604020202020204" pitchFamily="34" charset="0"/>
                          <a:cs typeface="Arial" panose="020B0604020202020204" pitchFamily="34" charset="0"/>
                        </a:rPr>
                        <a:t>9 </a:t>
                      </a:r>
                      <a:r>
                        <a:rPr lang="en-US" sz="1600" b="0" dirty="0">
                          <a:solidFill>
                            <a:srgbClr val="2BB1D1"/>
                          </a:solidFill>
                          <a:latin typeface="Arial" panose="020B0604020202020204" pitchFamily="34" charset="0"/>
                          <a:cs typeface="Arial" panose="020B0604020202020204" pitchFamily="34" charset="0"/>
                        </a:rPr>
                        <a:t>loans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9805298"/>
                  </a:ext>
                </a:extLst>
              </a:tr>
              <a:tr h="286886">
                <a:tc>
                  <a:txBody>
                    <a:bodyPr/>
                    <a:lstStyle/>
                    <a:p>
                      <a:pPr algn="ctr"/>
                      <a:r>
                        <a:rPr lang="en-US" sz="1600" b="1" dirty="0">
                          <a:solidFill>
                            <a:srgbClr val="00A5DF"/>
                          </a:solidFill>
                          <a:latin typeface="Arial" panose="020B0604020202020204" pitchFamily="34" charset="0"/>
                          <a:cs typeface="Arial" panose="020B0604020202020204" pitchFamily="34" charset="0"/>
                        </a:rPr>
                        <a:t>$62.1M </a:t>
                      </a:r>
                      <a:r>
                        <a:rPr lang="en-US" sz="1600" b="0" dirty="0">
                          <a:solidFill>
                            <a:srgbClr val="00A5DF"/>
                          </a:solidFill>
                          <a:latin typeface="Arial" panose="020B0604020202020204" pitchFamily="34" charset="0"/>
                          <a:cs typeface="Arial" panose="020B0604020202020204" pitchFamily="34" charset="0"/>
                        </a:rPr>
                        <a:t>deployed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1" dirty="0">
                          <a:solidFill>
                            <a:srgbClr val="2BB1D1"/>
                          </a:solidFill>
                          <a:latin typeface="Arial" panose="020B0604020202020204" pitchFamily="34" charset="0"/>
                          <a:cs typeface="Arial" panose="020B0604020202020204" pitchFamily="34" charset="0"/>
                        </a:rPr>
                        <a:t>$0.7M </a:t>
                      </a:r>
                      <a:r>
                        <a:rPr lang="en-US" sz="1600" b="0" dirty="0">
                          <a:solidFill>
                            <a:srgbClr val="2BB1D1"/>
                          </a:solidFill>
                          <a:latin typeface="Arial" panose="020B0604020202020204" pitchFamily="34" charset="0"/>
                          <a:cs typeface="Arial" panose="020B0604020202020204" pitchFamily="34" charset="0"/>
                        </a:rPr>
                        <a:t>deployed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3564953"/>
                  </a:ext>
                </a:extLst>
              </a:tr>
              <a:tr h="286886">
                <a:tc>
                  <a:txBody>
                    <a:bodyPr/>
                    <a:lstStyle/>
                    <a:p>
                      <a:pPr algn="ctr"/>
                      <a:r>
                        <a:rPr lang="en-US" sz="1600" b="1" dirty="0">
                          <a:solidFill>
                            <a:srgbClr val="00A5DF"/>
                          </a:solidFill>
                          <a:latin typeface="Arial" panose="020B0604020202020204" pitchFamily="34" charset="0"/>
                          <a:cs typeface="Arial" panose="020B0604020202020204" pitchFamily="34" charset="0"/>
                        </a:rPr>
                        <a:t>4,078 </a:t>
                      </a:r>
                      <a:r>
                        <a:rPr lang="en-US" sz="1600" b="0" dirty="0">
                          <a:solidFill>
                            <a:srgbClr val="00A5DF"/>
                          </a:solidFill>
                          <a:latin typeface="Arial" panose="020B0604020202020204" pitchFamily="34" charset="0"/>
                          <a:cs typeface="Arial" panose="020B0604020202020204" pitchFamily="34" charset="0"/>
                        </a:rPr>
                        <a:t>jobs supported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600" b="1" dirty="0">
                          <a:solidFill>
                            <a:srgbClr val="2BB1D1"/>
                          </a:solidFill>
                          <a:latin typeface="Arial" panose="020B0604020202020204" pitchFamily="34" charset="0"/>
                          <a:cs typeface="Arial" panose="020B0604020202020204" pitchFamily="34" charset="0"/>
                        </a:rPr>
                        <a:t>60 </a:t>
                      </a:r>
                      <a:r>
                        <a:rPr lang="en-US" sz="1600" b="0" dirty="0">
                          <a:solidFill>
                            <a:srgbClr val="2BB1D1"/>
                          </a:solidFill>
                          <a:latin typeface="Arial" panose="020B0604020202020204" pitchFamily="34" charset="0"/>
                          <a:cs typeface="Arial" panose="020B0604020202020204" pitchFamily="34" charset="0"/>
                        </a:rPr>
                        <a:t>jobs supported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4445053"/>
                  </a:ext>
                </a:extLst>
              </a:tr>
            </a:tbl>
          </a:graphicData>
        </a:graphic>
      </p:graphicFrame>
      <p:pic>
        <p:nvPicPr>
          <p:cNvPr id="54" name="Graphic 53" descr="Briefcase with solid fill">
            <a:extLst>
              <a:ext uri="{FF2B5EF4-FFF2-40B4-BE49-F238E27FC236}">
                <a16:creationId xmlns:a16="http://schemas.microsoft.com/office/drawing/2014/main" id="{DF6AC1D7-86E7-4467-1311-31423AB5DD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38389" y="4558804"/>
            <a:ext cx="533779" cy="533779"/>
          </a:xfrm>
          <a:prstGeom prst="rect">
            <a:avLst/>
          </a:prstGeom>
        </p:spPr>
      </p:pic>
      <p:pic>
        <p:nvPicPr>
          <p:cNvPr id="58" name="Graphic 57" descr="Greek Temple with solid fill">
            <a:extLst>
              <a:ext uri="{FF2B5EF4-FFF2-40B4-BE49-F238E27FC236}">
                <a16:creationId xmlns:a16="http://schemas.microsoft.com/office/drawing/2014/main" id="{8698E90C-6908-38F8-91B0-25C2B41032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91000" y="4568952"/>
            <a:ext cx="536448" cy="536448"/>
          </a:xfrm>
          <a:prstGeom prst="rect">
            <a:avLst/>
          </a:prstGeom>
        </p:spPr>
      </p:pic>
      <p:sp>
        <p:nvSpPr>
          <p:cNvPr id="59" name="TextBox 58">
            <a:extLst>
              <a:ext uri="{FF2B5EF4-FFF2-40B4-BE49-F238E27FC236}">
                <a16:creationId xmlns:a16="http://schemas.microsoft.com/office/drawing/2014/main" id="{A7D8C3CC-EDC5-EE7D-916B-AEF3CD02E322}"/>
              </a:ext>
            </a:extLst>
          </p:cNvPr>
          <p:cNvSpPr txBox="1"/>
          <p:nvPr/>
        </p:nvSpPr>
        <p:spPr>
          <a:xfrm>
            <a:off x="295512" y="1847507"/>
            <a:ext cx="2803825" cy="2031325"/>
          </a:xfrm>
          <a:prstGeom prst="rect">
            <a:avLst/>
          </a:prstGeom>
          <a:noFill/>
        </p:spPr>
        <p:txBody>
          <a:bodyPr wrap="square" rtlCol="0">
            <a:spAutoFit/>
          </a:bodyPr>
          <a:lstStyle/>
          <a:p>
            <a:r>
              <a:rPr lang="en-US" sz="1400" dirty="0">
                <a:solidFill>
                  <a:schemeClr val="bg1">
                    <a:lumMod val="50000"/>
                  </a:schemeClr>
                </a:solidFill>
                <a:latin typeface="Arial" panose="020B0604020202020204" pitchFamily="34" charset="0"/>
                <a:cs typeface="Arial" panose="020B0604020202020204" pitchFamily="34" charset="0"/>
              </a:rPr>
              <a:t>The SOAR Fund delivered over </a:t>
            </a:r>
            <a:r>
              <a:rPr lang="en-US" sz="1400" b="1" dirty="0">
                <a:solidFill>
                  <a:schemeClr val="bg1">
                    <a:lumMod val="50000"/>
                  </a:schemeClr>
                </a:solidFill>
                <a:latin typeface="Arial" panose="020B0604020202020204" pitchFamily="34" charset="0"/>
                <a:cs typeface="Arial" panose="020B0604020202020204" pitchFamily="34" charset="0"/>
              </a:rPr>
              <a:t>$62M </a:t>
            </a:r>
            <a:r>
              <a:rPr lang="en-US" sz="1400" dirty="0">
                <a:solidFill>
                  <a:schemeClr val="bg1">
                    <a:lumMod val="50000"/>
                  </a:schemeClr>
                </a:solidFill>
                <a:latin typeface="Arial" panose="020B0604020202020204" pitchFamily="34" charset="0"/>
                <a:cs typeface="Arial" panose="020B0604020202020204" pitchFamily="34" charset="0"/>
              </a:rPr>
              <a:t>in capital, with </a:t>
            </a:r>
            <a:r>
              <a:rPr lang="en-US" sz="1400" b="1" dirty="0">
                <a:solidFill>
                  <a:schemeClr val="bg1">
                    <a:lumMod val="50000"/>
                  </a:schemeClr>
                </a:solidFill>
                <a:latin typeface="Arial" panose="020B0604020202020204" pitchFamily="34" charset="0"/>
                <a:cs typeface="Arial" panose="020B0604020202020204" pitchFamily="34" charset="0"/>
              </a:rPr>
              <a:t>75% </a:t>
            </a:r>
            <a:r>
              <a:rPr lang="en-US" sz="1400" dirty="0">
                <a:solidFill>
                  <a:schemeClr val="bg1">
                    <a:lumMod val="50000"/>
                  </a:schemeClr>
                </a:solidFill>
                <a:latin typeface="Arial" panose="020B0604020202020204" pitchFamily="34" charset="0"/>
                <a:cs typeface="Arial" panose="020B0604020202020204" pitchFamily="34" charset="0"/>
              </a:rPr>
              <a:t>of loans reaching minority-led businesses and </a:t>
            </a:r>
            <a:r>
              <a:rPr lang="en-US" sz="1400" b="1" dirty="0">
                <a:solidFill>
                  <a:schemeClr val="bg1">
                    <a:lumMod val="50000"/>
                  </a:schemeClr>
                </a:solidFill>
                <a:latin typeface="Arial" panose="020B0604020202020204" pitchFamily="34" charset="0"/>
                <a:cs typeface="Arial" panose="020B0604020202020204" pitchFamily="34" charset="0"/>
              </a:rPr>
              <a:t>83% </a:t>
            </a:r>
            <a:r>
              <a:rPr lang="en-US" sz="1400" dirty="0">
                <a:solidFill>
                  <a:schemeClr val="bg1">
                    <a:lumMod val="50000"/>
                  </a:schemeClr>
                </a:solidFill>
                <a:latin typeface="Arial" panose="020B0604020202020204" pitchFamily="34" charset="0"/>
                <a:cs typeface="Arial" panose="020B0604020202020204" pitchFamily="34" charset="0"/>
              </a:rPr>
              <a:t>supporting women or minority-led borrowers. Most recipients were small businesses with fewer than 10 employees and annual revenues under $1M.</a:t>
            </a:r>
          </a:p>
        </p:txBody>
      </p:sp>
    </p:spTree>
    <p:extLst>
      <p:ext uri="{BB962C8B-B14F-4D97-AF65-F5344CB8AC3E}">
        <p14:creationId xmlns:p14="http://schemas.microsoft.com/office/powerpoint/2010/main" val="3123808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3AC42-7C61-2E76-4E08-DC55A6ADB54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0DBF901-B8C1-B87E-3216-42F60FC8168C}"/>
              </a:ext>
            </a:extLst>
          </p:cNvPr>
          <p:cNvSpPr/>
          <p:nvPr/>
        </p:nvSpPr>
        <p:spPr>
          <a:xfrm>
            <a:off x="0" y="950976"/>
            <a:ext cx="6086276" cy="5645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545B0DDB-889F-151B-4F03-D68AA2347412}"/>
              </a:ext>
            </a:extLst>
          </p:cNvPr>
          <p:cNvSpPr>
            <a:spLocks noGrp="1"/>
          </p:cNvSpPr>
          <p:nvPr>
            <p:ph type="title"/>
          </p:nvPr>
        </p:nvSpPr>
        <p:spPr>
          <a:xfrm>
            <a:off x="388068" y="990600"/>
            <a:ext cx="5915025" cy="861775"/>
          </a:xfrm>
        </p:spPr>
        <p:txBody>
          <a:bodyPr>
            <a:normAutofit/>
          </a:bodyPr>
          <a:lstStyle/>
          <a:p>
            <a:r>
              <a:rPr lang="en-US" sz="3200" b="1" dirty="0">
                <a:solidFill>
                  <a:schemeClr val="bg1"/>
                </a:solidFill>
                <a:latin typeface="FranklinGothicURWMed" panose="00000600000000000000" pitchFamily="50" charset="0"/>
              </a:rPr>
              <a:t>Strength in Collaboration</a:t>
            </a:r>
          </a:p>
        </p:txBody>
      </p:sp>
      <p:sp>
        <p:nvSpPr>
          <p:cNvPr id="4" name="Slide Number Placeholder 3">
            <a:extLst>
              <a:ext uri="{FF2B5EF4-FFF2-40B4-BE49-F238E27FC236}">
                <a16:creationId xmlns:a16="http://schemas.microsoft.com/office/drawing/2014/main" id="{0609733B-3E4E-B173-46BD-1E1C3C79DE2D}"/>
              </a:ext>
            </a:extLst>
          </p:cNvPr>
          <p:cNvSpPr>
            <a:spLocks noGrp="1"/>
          </p:cNvSpPr>
          <p:nvPr>
            <p:ph type="sldNum" sz="quarter" idx="4"/>
          </p:nvPr>
        </p:nvSpPr>
        <p:spPr>
          <a:xfrm>
            <a:off x="6099048" y="9454896"/>
            <a:ext cx="387036" cy="200055"/>
          </a:xfrm>
        </p:spPr>
        <p:txBody>
          <a:bodyPr/>
          <a:lstStyle/>
          <a:p>
            <a:fld id="{5CCDE0B1-D15C-2946-A427-581F638CC251}" type="slidenum">
              <a:rPr lang="en-US" smtClean="0">
                <a:latin typeface="Helvetica" panose="020B0604020202020204" pitchFamily="34" charset="0"/>
                <a:cs typeface="Helvetica" panose="020B0604020202020204" pitchFamily="34" charset="0"/>
              </a:rPr>
              <a:pPr/>
              <a:t>5</a:t>
            </a:fld>
            <a:endParaRPr lang="en-US" dirty="0">
              <a:latin typeface="Helvetica" panose="020B0604020202020204" pitchFamily="34" charset="0"/>
              <a:cs typeface="Helvetica" panose="020B0604020202020204" pitchFamily="34" charset="0"/>
            </a:endParaRPr>
          </a:p>
        </p:txBody>
      </p:sp>
      <p:graphicFrame>
        <p:nvGraphicFramePr>
          <p:cNvPr id="7" name="Chart 6">
            <a:extLst>
              <a:ext uri="{FF2B5EF4-FFF2-40B4-BE49-F238E27FC236}">
                <a16:creationId xmlns:a16="http://schemas.microsoft.com/office/drawing/2014/main" id="{5B2A8EB2-0234-1A77-A0C8-D10B7FCA6FE9}"/>
              </a:ext>
            </a:extLst>
          </p:cNvPr>
          <p:cNvGraphicFramePr/>
          <p:nvPr>
            <p:extLst>
              <p:ext uri="{D42A27DB-BD31-4B8C-83A1-F6EECF244321}">
                <p14:modId xmlns:p14="http://schemas.microsoft.com/office/powerpoint/2010/main" val="4259173606"/>
              </p:ext>
            </p:extLst>
          </p:nvPr>
        </p:nvGraphicFramePr>
        <p:xfrm>
          <a:off x="307518" y="2181877"/>
          <a:ext cx="5759900" cy="511493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25A442CE-8EAA-26C9-1BBE-AD57E723273D}"/>
              </a:ext>
            </a:extLst>
          </p:cNvPr>
          <p:cNvSpPr txBox="1"/>
          <p:nvPr/>
        </p:nvSpPr>
        <p:spPr>
          <a:xfrm>
            <a:off x="388068" y="7732693"/>
            <a:ext cx="5915025" cy="954107"/>
          </a:xfrm>
          <a:prstGeom prst="rect">
            <a:avLst/>
          </a:prstGeom>
          <a:noFill/>
        </p:spPr>
        <p:txBody>
          <a:bodyPr wrap="square" rtlCol="0">
            <a:spAutoFit/>
          </a:bodyPr>
          <a:lstStyle/>
          <a:p>
            <a:pPr algn="ctr"/>
            <a:r>
              <a:rPr lang="en-US" sz="1400" dirty="0">
                <a:solidFill>
                  <a:schemeClr val="bg1">
                    <a:lumMod val="50000"/>
                  </a:schemeClr>
                </a:solidFill>
                <a:latin typeface="Arial" panose="020B0604020202020204" pitchFamily="34" charset="0"/>
                <a:cs typeface="Arial" panose="020B0604020202020204" pitchFamily="34" charset="0"/>
              </a:rPr>
              <a:t>Eleven mission-aligned CDFIs originated loans, with leading contributors like NDC, </a:t>
            </a:r>
            <a:r>
              <a:rPr lang="en-US" sz="1400" dirty="0" err="1">
                <a:solidFill>
                  <a:schemeClr val="bg1">
                    <a:lumMod val="50000"/>
                  </a:schemeClr>
                </a:solidFill>
                <a:latin typeface="Arial" panose="020B0604020202020204" pitchFamily="34" charset="0"/>
                <a:cs typeface="Arial" panose="020B0604020202020204" pitchFamily="34" charset="0"/>
              </a:rPr>
              <a:t>Ascendus</a:t>
            </a:r>
            <a:r>
              <a:rPr lang="en-US" sz="1400" dirty="0">
                <a:solidFill>
                  <a:schemeClr val="bg1">
                    <a:lumMod val="50000"/>
                  </a:schemeClr>
                </a:solidFill>
                <a:latin typeface="Arial" panose="020B0604020202020204" pitchFamily="34" charset="0"/>
                <a:cs typeface="Arial" panose="020B0604020202020204" pitchFamily="34" charset="0"/>
              </a:rPr>
              <a:t>, and Opportunity Fund extending the majority of capital. This collaboration enabled efficient capital deployment while reinforcing the strength of the local lending ecosystem.</a:t>
            </a:r>
          </a:p>
        </p:txBody>
      </p:sp>
    </p:spTree>
    <p:extLst>
      <p:ext uri="{BB962C8B-B14F-4D97-AF65-F5344CB8AC3E}">
        <p14:creationId xmlns:p14="http://schemas.microsoft.com/office/powerpoint/2010/main" val="2159659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19E21-D2F2-C3D6-812D-5A0C5129298B}"/>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0CB0417-BB34-3ACA-2285-D23108742C24}"/>
              </a:ext>
            </a:extLst>
          </p:cNvPr>
          <p:cNvSpPr/>
          <p:nvPr/>
        </p:nvSpPr>
        <p:spPr>
          <a:xfrm>
            <a:off x="0" y="950976"/>
            <a:ext cx="6086276" cy="5645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EC08F9B3-8F70-86C9-2866-E6346A843EA2}"/>
              </a:ext>
            </a:extLst>
          </p:cNvPr>
          <p:cNvSpPr>
            <a:spLocks noGrp="1"/>
          </p:cNvSpPr>
          <p:nvPr>
            <p:ph type="title"/>
          </p:nvPr>
        </p:nvSpPr>
        <p:spPr>
          <a:xfrm>
            <a:off x="388068" y="967025"/>
            <a:ext cx="5915025" cy="861775"/>
          </a:xfrm>
        </p:spPr>
        <p:txBody>
          <a:bodyPr>
            <a:normAutofit/>
          </a:bodyPr>
          <a:lstStyle/>
          <a:p>
            <a:r>
              <a:rPr lang="en-US" sz="3200" b="1" dirty="0">
                <a:solidFill>
                  <a:schemeClr val="bg1"/>
                </a:solidFill>
                <a:latin typeface="FranklinGothicURWMed" panose="00000600000000000000" pitchFamily="50" charset="0"/>
              </a:rPr>
              <a:t>Geographic Footprint</a:t>
            </a:r>
          </a:p>
        </p:txBody>
      </p:sp>
      <p:sp>
        <p:nvSpPr>
          <p:cNvPr id="4" name="Slide Number Placeholder 3">
            <a:extLst>
              <a:ext uri="{FF2B5EF4-FFF2-40B4-BE49-F238E27FC236}">
                <a16:creationId xmlns:a16="http://schemas.microsoft.com/office/drawing/2014/main" id="{3C82D533-51AC-43AF-E834-4D16FCB2CEA3}"/>
              </a:ext>
            </a:extLst>
          </p:cNvPr>
          <p:cNvSpPr>
            <a:spLocks noGrp="1"/>
          </p:cNvSpPr>
          <p:nvPr>
            <p:ph type="sldNum" sz="quarter" idx="4"/>
          </p:nvPr>
        </p:nvSpPr>
        <p:spPr>
          <a:xfrm>
            <a:off x="6099048" y="9454896"/>
            <a:ext cx="387036" cy="200055"/>
          </a:xfrm>
        </p:spPr>
        <p:txBody>
          <a:bodyPr/>
          <a:lstStyle/>
          <a:p>
            <a:fld id="{5CCDE0B1-D15C-2946-A427-581F638CC251}" type="slidenum">
              <a:rPr lang="en-US" smtClean="0">
                <a:latin typeface="Helvetica" panose="020B0604020202020204" pitchFamily="34" charset="0"/>
                <a:cs typeface="Helvetica" panose="020B0604020202020204" pitchFamily="34" charset="0"/>
              </a:rPr>
              <a:pPr/>
              <a:t>6</a:t>
            </a:fld>
            <a:endParaRPr lang="en-US" dirty="0">
              <a:latin typeface="Helvetica" panose="020B0604020202020204" pitchFamily="34" charset="0"/>
              <a:cs typeface="Helvetica" panose="020B0604020202020204" pitchFamily="34" charset="0"/>
            </a:endParaRPr>
          </a:p>
        </p:txBody>
      </p:sp>
      <mc:AlternateContent xmlns:mc="http://schemas.openxmlformats.org/markup-compatibility/2006" xmlns:cx4="http://schemas.microsoft.com/office/drawing/2016/5/10/chartex">
        <mc:Choice Requires="cx4">
          <p:graphicFrame>
            <p:nvGraphicFramePr>
              <p:cNvPr id="2" name="Chart 1">
                <a:extLst>
                  <a:ext uri="{FF2B5EF4-FFF2-40B4-BE49-F238E27FC236}">
                    <a16:creationId xmlns:a16="http://schemas.microsoft.com/office/drawing/2014/main" id="{246310C0-BE76-D750-713B-03C67C2EE34E}"/>
                  </a:ext>
                </a:extLst>
              </p:cNvPr>
              <p:cNvGraphicFramePr/>
              <p:nvPr>
                <p:extLst>
                  <p:ext uri="{D42A27DB-BD31-4B8C-83A1-F6EECF244321}">
                    <p14:modId xmlns:p14="http://schemas.microsoft.com/office/powerpoint/2010/main" val="3639370301"/>
                  </p:ext>
                </p:extLst>
              </p:nvPr>
            </p:nvGraphicFramePr>
            <p:xfrm>
              <a:off x="307518" y="5915318"/>
              <a:ext cx="6242751" cy="322868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2" name="Chart 1">
                <a:extLst>
                  <a:ext uri="{FF2B5EF4-FFF2-40B4-BE49-F238E27FC236}">
                    <a16:creationId xmlns:a16="http://schemas.microsoft.com/office/drawing/2014/main" id="{246310C0-BE76-D750-713B-03C67C2EE34E}"/>
                  </a:ext>
                </a:extLst>
              </p:cNvPr>
              <p:cNvPicPr>
                <a:picLocks noGrp="1" noRot="1" noChangeAspect="1" noMove="1" noResize="1" noEditPoints="1" noAdjustHandles="1" noChangeArrowheads="1" noChangeShapeType="1"/>
              </p:cNvPicPr>
              <p:nvPr/>
            </p:nvPicPr>
            <p:blipFill>
              <a:blip r:embed="rId3"/>
              <a:stretch>
                <a:fillRect/>
              </a:stretch>
            </p:blipFill>
            <p:spPr>
              <a:xfrm>
                <a:off x="307518" y="5915318"/>
                <a:ext cx="6242751" cy="3228682"/>
              </a:xfrm>
              <a:prstGeom prst="rect">
                <a:avLst/>
              </a:prstGeom>
            </p:spPr>
          </p:pic>
        </mc:Fallback>
      </mc:AlternateContent>
      <p:sp>
        <p:nvSpPr>
          <p:cNvPr id="3" name="Rectangle 2">
            <a:extLst>
              <a:ext uri="{FF2B5EF4-FFF2-40B4-BE49-F238E27FC236}">
                <a16:creationId xmlns:a16="http://schemas.microsoft.com/office/drawing/2014/main" id="{1C41979B-1AA8-D9E4-9C52-482A1E40866F}"/>
              </a:ext>
            </a:extLst>
          </p:cNvPr>
          <p:cNvSpPr/>
          <p:nvPr/>
        </p:nvSpPr>
        <p:spPr>
          <a:xfrm>
            <a:off x="4489586" y="8325045"/>
            <a:ext cx="499621" cy="216816"/>
          </a:xfrm>
          <a:prstGeom prst="rect">
            <a:avLst/>
          </a:prstGeom>
          <a:gradFill flip="none" rotWithShape="1">
            <a:gsLst>
              <a:gs pos="100000">
                <a:schemeClr val="accent1">
                  <a:lumMod val="75000"/>
                </a:schemeClr>
              </a:gs>
              <a:gs pos="28000">
                <a:schemeClr val="accent1">
                  <a:lumMod val="30000"/>
                  <a:lumOff val="70000"/>
                </a:schemeClr>
              </a:gs>
            </a:gsLst>
            <a:path path="circle">
              <a:fillToRect l="100000" t="100000"/>
            </a:path>
            <a:tileRect r="-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latin typeface="Arial Black" panose="020B0A04020102020204" pitchFamily="34" charset="0"/>
              </a:rPr>
              <a:t>214</a:t>
            </a:r>
          </a:p>
        </p:txBody>
      </p:sp>
      <p:sp>
        <p:nvSpPr>
          <p:cNvPr id="8" name="TextBox 7">
            <a:extLst>
              <a:ext uri="{FF2B5EF4-FFF2-40B4-BE49-F238E27FC236}">
                <a16:creationId xmlns:a16="http://schemas.microsoft.com/office/drawing/2014/main" id="{48F893FF-E17F-45AD-5146-9CEAA29713AD}"/>
              </a:ext>
            </a:extLst>
          </p:cNvPr>
          <p:cNvSpPr txBox="1"/>
          <p:nvPr/>
        </p:nvSpPr>
        <p:spPr>
          <a:xfrm>
            <a:off x="349967" y="1629071"/>
            <a:ext cx="5698209" cy="523220"/>
          </a:xfrm>
          <a:prstGeom prst="rect">
            <a:avLst/>
          </a:prstGeom>
          <a:noFill/>
        </p:spPr>
        <p:txBody>
          <a:bodyPr wrap="square">
            <a:spAutoFit/>
          </a:bodyPr>
          <a:lstStyle/>
          <a:p>
            <a:pPr marL="0" lvl="1"/>
            <a:r>
              <a:rPr lang="en-US" sz="1400" dirty="0">
                <a:solidFill>
                  <a:srgbClr val="808285"/>
                </a:solidFill>
                <a:latin typeface="Arial" panose="020B0604020202020204" pitchFamily="34" charset="0"/>
                <a:cs typeface="Arial" panose="020B0604020202020204" pitchFamily="34" charset="0"/>
              </a:rPr>
              <a:t>SOAR has supported </a:t>
            </a:r>
            <a:r>
              <a:rPr lang="en-US" sz="1400" b="1" dirty="0">
                <a:solidFill>
                  <a:srgbClr val="808285"/>
                </a:solidFill>
                <a:latin typeface="Arial" panose="020B0604020202020204" pitchFamily="34" charset="0"/>
                <a:cs typeface="Arial" panose="020B0604020202020204" pitchFamily="34" charset="0"/>
              </a:rPr>
              <a:t>1,148</a:t>
            </a:r>
            <a:r>
              <a:rPr lang="en-US" sz="1400" dirty="0">
                <a:solidFill>
                  <a:srgbClr val="808285"/>
                </a:solidFill>
                <a:latin typeface="Arial" panose="020B0604020202020204" pitchFamily="34" charset="0"/>
                <a:cs typeface="Arial" panose="020B0604020202020204" pitchFamily="34" charset="0"/>
              </a:rPr>
              <a:t> small businesses and nonprofits across </a:t>
            </a:r>
            <a:r>
              <a:rPr lang="en-US" sz="1400" b="1" dirty="0">
                <a:solidFill>
                  <a:srgbClr val="808285"/>
                </a:solidFill>
                <a:latin typeface="Arial" panose="020B0604020202020204" pitchFamily="34" charset="0"/>
                <a:cs typeface="Arial" panose="020B0604020202020204" pitchFamily="34" charset="0"/>
              </a:rPr>
              <a:t>15</a:t>
            </a:r>
            <a:r>
              <a:rPr lang="en-US" sz="1400" dirty="0">
                <a:solidFill>
                  <a:srgbClr val="808285"/>
                </a:solidFill>
                <a:latin typeface="Arial" panose="020B0604020202020204" pitchFamily="34" charset="0"/>
                <a:cs typeface="Arial" panose="020B0604020202020204" pitchFamily="34" charset="0"/>
              </a:rPr>
              <a:t> states and Washington D.C. totaling</a:t>
            </a:r>
            <a:r>
              <a:rPr lang="en-US" sz="1400" b="1" dirty="0">
                <a:solidFill>
                  <a:srgbClr val="808285"/>
                </a:solidFill>
                <a:latin typeface="Arial" panose="020B0604020202020204" pitchFamily="34" charset="0"/>
                <a:cs typeface="Arial" panose="020B0604020202020204" pitchFamily="34" charset="0"/>
              </a:rPr>
              <a:t> $62.8M</a:t>
            </a:r>
            <a:r>
              <a:rPr lang="en-US" sz="1400" dirty="0">
                <a:solidFill>
                  <a:srgbClr val="808285"/>
                </a:solidFill>
                <a:latin typeface="Arial" panose="020B0604020202020204" pitchFamily="34" charset="0"/>
                <a:cs typeface="Arial" panose="020B0604020202020204" pitchFamily="34" charset="0"/>
              </a:rPr>
              <a:t>. </a:t>
            </a:r>
          </a:p>
        </p:txBody>
      </p:sp>
      <p:graphicFrame>
        <p:nvGraphicFramePr>
          <p:cNvPr id="9" name="Chart 8">
            <a:extLst>
              <a:ext uri="{FF2B5EF4-FFF2-40B4-BE49-F238E27FC236}">
                <a16:creationId xmlns:a16="http://schemas.microsoft.com/office/drawing/2014/main" id="{E153E9B0-4470-DF34-B393-2DE152322504}"/>
              </a:ext>
            </a:extLst>
          </p:cNvPr>
          <p:cNvGraphicFramePr>
            <a:graphicFrameLocks/>
          </p:cNvGraphicFramePr>
          <p:nvPr>
            <p:extLst>
              <p:ext uri="{D42A27DB-BD31-4B8C-83A1-F6EECF244321}">
                <p14:modId xmlns:p14="http://schemas.microsoft.com/office/powerpoint/2010/main" val="826547465"/>
              </p:ext>
            </p:extLst>
          </p:nvPr>
        </p:nvGraphicFramePr>
        <p:xfrm>
          <a:off x="388067" y="2274859"/>
          <a:ext cx="5784133" cy="2906741"/>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B5F5EFF7-F498-F2FB-FB95-DB789647FD29}"/>
              </a:ext>
            </a:extLst>
          </p:cNvPr>
          <p:cNvSpPr txBox="1"/>
          <p:nvPr/>
        </p:nvSpPr>
        <p:spPr>
          <a:xfrm>
            <a:off x="635267" y="5320568"/>
            <a:ext cx="5289731" cy="523220"/>
          </a:xfrm>
          <a:prstGeom prst="rect">
            <a:avLst/>
          </a:prstGeom>
          <a:noFill/>
        </p:spPr>
        <p:txBody>
          <a:bodyPr wrap="square" rtlCol="0">
            <a:spAutoFit/>
          </a:bodyPr>
          <a:lstStyle/>
          <a:p>
            <a:pPr algn="ctr"/>
            <a:r>
              <a:rPr lang="en-US" sz="1400" b="1" dirty="0">
                <a:solidFill>
                  <a:schemeClr val="bg1">
                    <a:lumMod val="50000"/>
                  </a:schemeClr>
                </a:solidFill>
                <a:latin typeface="Arial" panose="020B0604020202020204" pitchFamily="34" charset="0"/>
                <a:cs typeface="Arial" panose="020B0604020202020204" pitchFamily="34" charset="0"/>
              </a:rPr>
              <a:t>437</a:t>
            </a:r>
            <a:r>
              <a:rPr lang="en-US" sz="1400" dirty="0">
                <a:solidFill>
                  <a:schemeClr val="bg1">
                    <a:lumMod val="50000"/>
                  </a:schemeClr>
                </a:solidFill>
                <a:latin typeface="Arial" panose="020B0604020202020204" pitchFamily="34" charset="0"/>
                <a:cs typeface="Arial" panose="020B0604020202020204" pitchFamily="34" charset="0"/>
              </a:rPr>
              <a:t> loans were disbursed in CRA-eligible communities amounting to </a:t>
            </a:r>
            <a:r>
              <a:rPr lang="en-US" sz="1400" b="1" dirty="0">
                <a:solidFill>
                  <a:schemeClr val="bg1">
                    <a:lumMod val="50000"/>
                  </a:schemeClr>
                </a:solidFill>
                <a:latin typeface="Arial" panose="020B0604020202020204" pitchFamily="34" charset="0"/>
                <a:cs typeface="Arial" panose="020B0604020202020204" pitchFamily="34" charset="0"/>
              </a:rPr>
              <a:t>$22.5M </a:t>
            </a:r>
            <a:r>
              <a:rPr lang="en-US" sz="1400" dirty="0">
                <a:solidFill>
                  <a:schemeClr val="bg1">
                    <a:lumMod val="50000"/>
                  </a:schemeClr>
                </a:solidFill>
                <a:latin typeface="Arial" panose="020B0604020202020204" pitchFamily="34" charset="0"/>
                <a:cs typeface="Arial" panose="020B0604020202020204" pitchFamily="34" charset="0"/>
              </a:rPr>
              <a:t>dollars.</a:t>
            </a:r>
          </a:p>
        </p:txBody>
      </p:sp>
      <p:sp>
        <p:nvSpPr>
          <p:cNvPr id="10" name="TextBox 9">
            <a:extLst>
              <a:ext uri="{FF2B5EF4-FFF2-40B4-BE49-F238E27FC236}">
                <a16:creationId xmlns:a16="http://schemas.microsoft.com/office/drawing/2014/main" id="{218DDB97-C863-74F6-DDE0-F6818B3833C0}"/>
              </a:ext>
            </a:extLst>
          </p:cNvPr>
          <p:cNvSpPr txBox="1"/>
          <p:nvPr/>
        </p:nvSpPr>
        <p:spPr>
          <a:xfrm>
            <a:off x="407860" y="9131080"/>
            <a:ext cx="6078224" cy="400110"/>
          </a:xfrm>
          <a:prstGeom prst="rect">
            <a:avLst/>
          </a:prstGeom>
          <a:noFill/>
        </p:spPr>
        <p:txBody>
          <a:bodyPr wrap="square" rtlCol="0">
            <a:spAutoFit/>
          </a:bodyPr>
          <a:lstStyle/>
          <a:p>
            <a:r>
              <a:rPr lang="en-US" sz="1000" dirty="0">
                <a:solidFill>
                  <a:srgbClr val="808285"/>
                </a:solidFill>
                <a:latin typeface="Arial" panose="020B0604020202020204" pitchFamily="34" charset="0"/>
                <a:cs typeface="Arial" panose="020B0604020202020204" pitchFamily="34" charset="0"/>
              </a:rPr>
              <a:t>For the purposes of this analysis, CRA-eligible census tracts served as a proxy for identifying Low- and Moderate-Income (LMI) areas, based on their alignment with federal CRA criteria.</a:t>
            </a:r>
          </a:p>
        </p:txBody>
      </p:sp>
    </p:spTree>
    <p:extLst>
      <p:ext uri="{BB962C8B-B14F-4D97-AF65-F5344CB8AC3E}">
        <p14:creationId xmlns:p14="http://schemas.microsoft.com/office/powerpoint/2010/main" val="1183643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3B8B7-48DA-2872-3394-CE660CAA136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9E3B729-8A6B-6AE1-1149-70539B3A67D8}"/>
              </a:ext>
            </a:extLst>
          </p:cNvPr>
          <p:cNvSpPr/>
          <p:nvPr/>
        </p:nvSpPr>
        <p:spPr>
          <a:xfrm>
            <a:off x="0" y="950976"/>
            <a:ext cx="6086276" cy="5645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AAC5AEB-60AE-190F-3270-EDCBC437AB9C}"/>
              </a:ext>
            </a:extLst>
          </p:cNvPr>
          <p:cNvSpPr>
            <a:spLocks noGrp="1"/>
          </p:cNvSpPr>
          <p:nvPr>
            <p:ph type="title"/>
          </p:nvPr>
        </p:nvSpPr>
        <p:spPr>
          <a:xfrm>
            <a:off x="388068" y="967025"/>
            <a:ext cx="5915025" cy="861775"/>
          </a:xfrm>
        </p:spPr>
        <p:txBody>
          <a:bodyPr>
            <a:normAutofit/>
          </a:bodyPr>
          <a:lstStyle/>
          <a:p>
            <a:r>
              <a:rPr lang="en-US" sz="3200" b="1" dirty="0">
                <a:solidFill>
                  <a:schemeClr val="bg1"/>
                </a:solidFill>
                <a:latin typeface="FranklinGothicURWMed" panose="00000600000000000000" pitchFamily="50" charset="0"/>
              </a:rPr>
              <a:t>Industry Diversity</a:t>
            </a:r>
          </a:p>
        </p:txBody>
      </p:sp>
      <p:sp>
        <p:nvSpPr>
          <p:cNvPr id="4" name="Slide Number Placeholder 3">
            <a:extLst>
              <a:ext uri="{FF2B5EF4-FFF2-40B4-BE49-F238E27FC236}">
                <a16:creationId xmlns:a16="http://schemas.microsoft.com/office/drawing/2014/main" id="{96FEF1AA-09D0-4E8A-7DFB-23035AD9A79D}"/>
              </a:ext>
            </a:extLst>
          </p:cNvPr>
          <p:cNvSpPr>
            <a:spLocks noGrp="1"/>
          </p:cNvSpPr>
          <p:nvPr>
            <p:ph type="sldNum" sz="quarter" idx="4"/>
          </p:nvPr>
        </p:nvSpPr>
        <p:spPr>
          <a:xfrm>
            <a:off x="6099048" y="9454896"/>
            <a:ext cx="387036" cy="200055"/>
          </a:xfrm>
        </p:spPr>
        <p:txBody>
          <a:bodyPr/>
          <a:lstStyle/>
          <a:p>
            <a:fld id="{5CCDE0B1-D15C-2946-A427-581F638CC251}" type="slidenum">
              <a:rPr lang="en-US" smtClean="0">
                <a:latin typeface="Helvetica" panose="020B0604020202020204" pitchFamily="34" charset="0"/>
                <a:cs typeface="Helvetica" panose="020B0604020202020204" pitchFamily="34" charset="0"/>
              </a:rPr>
              <a:pPr/>
              <a:t>7</a:t>
            </a:fld>
            <a:endParaRPr lang="en-US"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88F136F1-B119-4EE4-F508-329DA39C1445}"/>
              </a:ext>
            </a:extLst>
          </p:cNvPr>
          <p:cNvSpPr txBox="1"/>
          <p:nvPr/>
        </p:nvSpPr>
        <p:spPr>
          <a:xfrm>
            <a:off x="388068" y="1711295"/>
            <a:ext cx="2735824" cy="461665"/>
          </a:xfrm>
          <a:prstGeom prst="rect">
            <a:avLst/>
          </a:prstGeom>
          <a:noFill/>
        </p:spPr>
        <p:txBody>
          <a:bodyPr wrap="square">
            <a:spAutoFit/>
          </a:bodyPr>
          <a:lstStyle/>
          <a:p>
            <a:pPr marL="0" lvl="1"/>
            <a:r>
              <a:rPr lang="en-US" sz="2400" b="1" dirty="0">
                <a:solidFill>
                  <a:srgbClr val="808285"/>
                </a:solidFill>
                <a:latin typeface="FranklinGothicURWMed" panose="00000600000000000000" pitchFamily="50" charset="0"/>
              </a:rPr>
              <a:t>21 </a:t>
            </a:r>
            <a:r>
              <a:rPr lang="en-US" dirty="0">
                <a:solidFill>
                  <a:srgbClr val="808285"/>
                </a:solidFill>
                <a:latin typeface="FranklinGothicURWMed" panose="00000600000000000000" pitchFamily="50" charset="0"/>
              </a:rPr>
              <a:t>industries</a:t>
            </a:r>
          </a:p>
        </p:txBody>
      </p:sp>
      <p:graphicFrame>
        <p:nvGraphicFramePr>
          <p:cNvPr id="10" name="Chart 9">
            <a:extLst>
              <a:ext uri="{FF2B5EF4-FFF2-40B4-BE49-F238E27FC236}">
                <a16:creationId xmlns:a16="http://schemas.microsoft.com/office/drawing/2014/main" id="{ABFD3FE1-8FB9-D78D-DB7F-CA90ED51DFAF}"/>
              </a:ext>
            </a:extLst>
          </p:cNvPr>
          <p:cNvGraphicFramePr>
            <a:graphicFrameLocks/>
          </p:cNvGraphicFramePr>
          <p:nvPr>
            <p:extLst>
              <p:ext uri="{D42A27DB-BD31-4B8C-83A1-F6EECF244321}">
                <p14:modId xmlns:p14="http://schemas.microsoft.com/office/powerpoint/2010/main" val="2572010432"/>
              </p:ext>
            </p:extLst>
          </p:nvPr>
        </p:nvGraphicFramePr>
        <p:xfrm>
          <a:off x="391647" y="2142117"/>
          <a:ext cx="5676723" cy="547889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E8554E5B-A16B-7B87-0D98-A029DA30120F}"/>
              </a:ext>
            </a:extLst>
          </p:cNvPr>
          <p:cNvSpPr txBox="1"/>
          <p:nvPr/>
        </p:nvSpPr>
        <p:spPr>
          <a:xfrm>
            <a:off x="413306" y="7847668"/>
            <a:ext cx="5915025" cy="954107"/>
          </a:xfrm>
          <a:prstGeom prst="rect">
            <a:avLst/>
          </a:prstGeom>
          <a:noFill/>
        </p:spPr>
        <p:txBody>
          <a:bodyPr wrap="square" rtlCol="0">
            <a:spAutoFit/>
          </a:bodyPr>
          <a:lstStyle/>
          <a:p>
            <a:pPr algn="ctr"/>
            <a:r>
              <a:rPr lang="en-US" sz="1400" dirty="0">
                <a:solidFill>
                  <a:schemeClr val="bg1">
                    <a:lumMod val="50000"/>
                  </a:schemeClr>
                </a:solidFill>
                <a:latin typeface="Arial" panose="020B0604020202020204" pitchFamily="34" charset="0"/>
                <a:cs typeface="Arial" panose="020B0604020202020204" pitchFamily="34" charset="0"/>
              </a:rPr>
              <a:t>The fund played a role in sustaining and growing local employment, backing </a:t>
            </a:r>
            <a:r>
              <a:rPr lang="en-US" sz="1400" b="1" dirty="0">
                <a:solidFill>
                  <a:schemeClr val="bg1">
                    <a:lumMod val="50000"/>
                  </a:schemeClr>
                </a:solidFill>
                <a:latin typeface="Arial" panose="020B0604020202020204" pitchFamily="34" charset="0"/>
                <a:cs typeface="Arial" panose="020B0604020202020204" pitchFamily="34" charset="0"/>
              </a:rPr>
              <a:t>4,078</a:t>
            </a:r>
            <a:r>
              <a:rPr lang="en-US" sz="1400" dirty="0">
                <a:solidFill>
                  <a:schemeClr val="bg1">
                    <a:lumMod val="50000"/>
                  </a:schemeClr>
                </a:solidFill>
                <a:latin typeface="Arial" panose="020B0604020202020204" pitchFamily="34" charset="0"/>
                <a:cs typeface="Arial" panose="020B0604020202020204" pitchFamily="34" charset="0"/>
              </a:rPr>
              <a:t> full-time jobs in small businesses and </a:t>
            </a:r>
            <a:r>
              <a:rPr lang="en-US" sz="1400" b="1" dirty="0">
                <a:solidFill>
                  <a:schemeClr val="bg1">
                    <a:lumMod val="50000"/>
                  </a:schemeClr>
                </a:solidFill>
                <a:latin typeface="Arial" panose="020B0604020202020204" pitchFamily="34" charset="0"/>
                <a:cs typeface="Arial" panose="020B0604020202020204" pitchFamily="34" charset="0"/>
              </a:rPr>
              <a:t>60</a:t>
            </a:r>
            <a:r>
              <a:rPr lang="en-US" sz="1400" dirty="0">
                <a:solidFill>
                  <a:schemeClr val="bg1">
                    <a:lumMod val="50000"/>
                  </a:schemeClr>
                </a:solidFill>
                <a:latin typeface="Arial" panose="020B0604020202020204" pitchFamily="34" charset="0"/>
                <a:cs typeface="Arial" panose="020B0604020202020204" pitchFamily="34" charset="0"/>
              </a:rPr>
              <a:t> jobs in nonprofits. This job impact underscores SOAR’s role in preserving economic infrastructure and supporting working families.</a:t>
            </a:r>
          </a:p>
        </p:txBody>
      </p:sp>
    </p:spTree>
    <p:extLst>
      <p:ext uri="{BB962C8B-B14F-4D97-AF65-F5344CB8AC3E}">
        <p14:creationId xmlns:p14="http://schemas.microsoft.com/office/powerpoint/2010/main" val="1179050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D2F65-CC45-C887-A95F-08F8712158F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8B78DA1-BC5C-9FE9-5BB6-5502EC682E0E}"/>
              </a:ext>
            </a:extLst>
          </p:cNvPr>
          <p:cNvSpPr/>
          <p:nvPr/>
        </p:nvSpPr>
        <p:spPr>
          <a:xfrm>
            <a:off x="-1" y="950976"/>
            <a:ext cx="6303093" cy="5645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3237634-3599-E4FC-DD09-281558AF4122}"/>
              </a:ext>
            </a:extLst>
          </p:cNvPr>
          <p:cNvSpPr>
            <a:spLocks noGrp="1"/>
          </p:cNvSpPr>
          <p:nvPr>
            <p:ph type="title"/>
          </p:nvPr>
        </p:nvSpPr>
        <p:spPr>
          <a:xfrm>
            <a:off x="388068" y="967025"/>
            <a:ext cx="5915025" cy="861775"/>
          </a:xfrm>
        </p:spPr>
        <p:txBody>
          <a:bodyPr>
            <a:normAutofit/>
          </a:bodyPr>
          <a:lstStyle/>
          <a:p>
            <a:r>
              <a:rPr lang="en-US" sz="3200" b="1" dirty="0">
                <a:solidFill>
                  <a:schemeClr val="bg1"/>
                </a:solidFill>
                <a:latin typeface="FranklinGothicURWMed" panose="00000600000000000000" pitchFamily="50" charset="0"/>
              </a:rPr>
              <a:t>Real Stories. Real Impact.</a:t>
            </a:r>
          </a:p>
        </p:txBody>
      </p:sp>
      <p:sp>
        <p:nvSpPr>
          <p:cNvPr id="4" name="Slide Number Placeholder 3">
            <a:extLst>
              <a:ext uri="{FF2B5EF4-FFF2-40B4-BE49-F238E27FC236}">
                <a16:creationId xmlns:a16="http://schemas.microsoft.com/office/drawing/2014/main" id="{FB4897B8-6048-524B-BDFE-73BED5049277}"/>
              </a:ext>
            </a:extLst>
          </p:cNvPr>
          <p:cNvSpPr>
            <a:spLocks noGrp="1"/>
          </p:cNvSpPr>
          <p:nvPr>
            <p:ph type="sldNum" sz="quarter" idx="4"/>
          </p:nvPr>
        </p:nvSpPr>
        <p:spPr>
          <a:xfrm>
            <a:off x="6099048" y="9454896"/>
            <a:ext cx="387036" cy="200055"/>
          </a:xfrm>
        </p:spPr>
        <p:txBody>
          <a:bodyPr/>
          <a:lstStyle/>
          <a:p>
            <a:fld id="{5CCDE0B1-D15C-2946-A427-581F638CC251}" type="slidenum">
              <a:rPr lang="en-US" smtClean="0">
                <a:latin typeface="Helvetica" panose="020B0604020202020204" pitchFamily="34" charset="0"/>
                <a:cs typeface="Helvetica" panose="020B0604020202020204" pitchFamily="34" charset="0"/>
              </a:rPr>
              <a:pPr/>
              <a:t>8</a:t>
            </a:fld>
            <a:endParaRPr lang="en-US" dirty="0">
              <a:latin typeface="Helvetica" panose="020B0604020202020204" pitchFamily="34" charset="0"/>
              <a:cs typeface="Helvetica" panose="020B0604020202020204" pitchFamily="34" charset="0"/>
            </a:endParaRPr>
          </a:p>
        </p:txBody>
      </p:sp>
      <p:sp>
        <p:nvSpPr>
          <p:cNvPr id="7" name="TextBox 6">
            <a:extLst>
              <a:ext uri="{FF2B5EF4-FFF2-40B4-BE49-F238E27FC236}">
                <a16:creationId xmlns:a16="http://schemas.microsoft.com/office/drawing/2014/main" id="{24D198E8-F30F-4FCD-3143-CBB9FC6BE97E}"/>
              </a:ext>
            </a:extLst>
          </p:cNvPr>
          <p:cNvSpPr txBox="1"/>
          <p:nvPr/>
        </p:nvSpPr>
        <p:spPr>
          <a:xfrm>
            <a:off x="589274" y="2064156"/>
            <a:ext cx="4592326" cy="2185214"/>
          </a:xfrm>
          <a:prstGeom prst="rect">
            <a:avLst/>
          </a:prstGeom>
          <a:noFill/>
        </p:spPr>
        <p:txBody>
          <a:bodyPr wrap="square" rtlCol="0">
            <a:spAutoFit/>
          </a:bodyPr>
          <a:lstStyle/>
          <a:p>
            <a:pPr algn="just"/>
            <a:r>
              <a:rPr lang="en-US" sz="1400" dirty="0">
                <a:solidFill>
                  <a:schemeClr val="bg1">
                    <a:lumMod val="50000"/>
                  </a:schemeClr>
                </a:solidFill>
                <a:latin typeface="Arial" panose="020B0604020202020204" pitchFamily="34" charset="0"/>
                <a:cs typeface="Arial" panose="020B0604020202020204" pitchFamily="34" charset="0"/>
              </a:rPr>
              <a:t>“The SOAR loan has been </a:t>
            </a:r>
            <a:r>
              <a:rPr lang="en-US" sz="1400" b="1" dirty="0">
                <a:solidFill>
                  <a:schemeClr val="bg1">
                    <a:lumMod val="50000"/>
                  </a:schemeClr>
                </a:solidFill>
                <a:latin typeface="Arial" panose="020B0604020202020204" pitchFamily="34" charset="0"/>
                <a:cs typeface="Arial" panose="020B0604020202020204" pitchFamily="34" charset="0"/>
              </a:rPr>
              <a:t>instrumental </a:t>
            </a:r>
            <a:r>
              <a:rPr lang="en-US" sz="1400" dirty="0">
                <a:solidFill>
                  <a:schemeClr val="bg1">
                    <a:lumMod val="50000"/>
                  </a:schemeClr>
                </a:solidFill>
                <a:latin typeface="Arial" panose="020B0604020202020204" pitchFamily="34" charset="0"/>
                <a:cs typeface="Arial" panose="020B0604020202020204" pitchFamily="34" charset="0"/>
              </a:rPr>
              <a:t>in helping our company to continue its mission of providing high-quality, personalized pediatric therapy services. It allowed us to </a:t>
            </a:r>
            <a:r>
              <a:rPr lang="en-US" sz="1400" b="1" dirty="0">
                <a:solidFill>
                  <a:schemeClr val="bg1">
                    <a:lumMod val="50000"/>
                  </a:schemeClr>
                </a:solidFill>
                <a:latin typeface="Arial" panose="020B0604020202020204" pitchFamily="34" charset="0"/>
                <a:cs typeface="Arial" panose="020B0604020202020204" pitchFamily="34" charset="0"/>
              </a:rPr>
              <a:t>stabilize </a:t>
            </a:r>
            <a:r>
              <a:rPr lang="en-US" sz="1400" dirty="0">
                <a:solidFill>
                  <a:schemeClr val="bg1">
                    <a:lumMod val="50000"/>
                  </a:schemeClr>
                </a:solidFill>
                <a:latin typeface="Arial" panose="020B0604020202020204" pitchFamily="34" charset="0"/>
                <a:cs typeface="Arial" panose="020B0604020202020204" pitchFamily="34" charset="0"/>
              </a:rPr>
              <a:t>operations during a critical growth phase, invest in our team, and </a:t>
            </a:r>
            <a:r>
              <a:rPr lang="en-US" sz="1400" b="1" dirty="0">
                <a:solidFill>
                  <a:schemeClr val="bg1">
                    <a:lumMod val="50000"/>
                  </a:schemeClr>
                </a:solidFill>
                <a:latin typeface="Arial" panose="020B0604020202020204" pitchFamily="34" charset="0"/>
                <a:cs typeface="Arial" panose="020B0604020202020204" pitchFamily="34" charset="0"/>
              </a:rPr>
              <a:t>enhance our infrastructure </a:t>
            </a:r>
            <a:r>
              <a:rPr lang="en-US" sz="1400" dirty="0">
                <a:solidFill>
                  <a:schemeClr val="bg1">
                    <a:lumMod val="50000"/>
                  </a:schemeClr>
                </a:solidFill>
                <a:latin typeface="Arial" panose="020B0604020202020204" pitchFamily="34" charset="0"/>
                <a:cs typeface="Arial" panose="020B0604020202020204" pitchFamily="34" charset="0"/>
              </a:rPr>
              <a:t>to better serve over 700 children and their families. With this support, we were able to retain key staff, maintain consistent care delivery, and lay the groundwork for long-term expansion and sustainability.”</a:t>
            </a:r>
          </a:p>
          <a:p>
            <a:pPr algn="just"/>
            <a:r>
              <a:rPr lang="en-US" sz="900" dirty="0">
                <a:solidFill>
                  <a:schemeClr val="bg1">
                    <a:lumMod val="50000"/>
                  </a:schemeClr>
                </a:solidFill>
                <a:latin typeface="Arial" panose="020B0604020202020204" pitchFamily="34" charset="0"/>
                <a:cs typeface="Arial" panose="020B0604020202020204" pitchFamily="34" charset="0"/>
              </a:rPr>
              <a:t> - Healthcare and Social Assistance, Women-owned business</a:t>
            </a:r>
          </a:p>
        </p:txBody>
      </p:sp>
      <p:sp>
        <p:nvSpPr>
          <p:cNvPr id="8" name="TextBox 7">
            <a:extLst>
              <a:ext uri="{FF2B5EF4-FFF2-40B4-BE49-F238E27FC236}">
                <a16:creationId xmlns:a16="http://schemas.microsoft.com/office/drawing/2014/main" id="{187AAC69-1354-C655-CFE0-5C955985A334}"/>
              </a:ext>
            </a:extLst>
          </p:cNvPr>
          <p:cNvSpPr txBox="1"/>
          <p:nvPr/>
        </p:nvSpPr>
        <p:spPr>
          <a:xfrm>
            <a:off x="1295400" y="4800600"/>
            <a:ext cx="4724400" cy="1969770"/>
          </a:xfrm>
          <a:prstGeom prst="rect">
            <a:avLst/>
          </a:prstGeom>
          <a:noFill/>
        </p:spPr>
        <p:txBody>
          <a:bodyPr wrap="square" rtlCol="0">
            <a:spAutoFit/>
          </a:bodyPr>
          <a:lstStyle/>
          <a:p>
            <a:pPr algn="r"/>
            <a:r>
              <a:rPr lang="en-US" sz="1400" dirty="0">
                <a:solidFill>
                  <a:srgbClr val="808285"/>
                </a:solidFill>
                <a:latin typeface="Arial" panose="020B0604020202020204" pitchFamily="34" charset="0"/>
                <a:cs typeface="Arial" panose="020B0604020202020204" pitchFamily="34" charset="0"/>
              </a:rPr>
              <a:t>“The SOAR loan was instrumental in positioning my business for </a:t>
            </a:r>
            <a:r>
              <a:rPr lang="en-US" sz="1400" b="1" dirty="0">
                <a:solidFill>
                  <a:srgbClr val="808285"/>
                </a:solidFill>
                <a:latin typeface="Arial" panose="020B0604020202020204" pitchFamily="34" charset="0"/>
                <a:cs typeface="Arial" panose="020B0604020202020204" pitchFamily="34" charset="0"/>
              </a:rPr>
              <a:t>growth and succ</a:t>
            </a:r>
            <a:r>
              <a:rPr lang="en-US" sz="1400" dirty="0">
                <a:solidFill>
                  <a:srgbClr val="808285"/>
                </a:solidFill>
                <a:latin typeface="Arial" panose="020B0604020202020204" pitchFamily="34" charset="0"/>
                <a:cs typeface="Arial" panose="020B0604020202020204" pitchFamily="34" charset="0"/>
              </a:rPr>
              <a:t>ess. Without those funds, I would not have been able to pursue a government contract that has turned out to provide my business with stability in what has become turbulent times, especially after </a:t>
            </a:r>
            <a:r>
              <a:rPr lang="en-US" sz="1400" b="1" dirty="0">
                <a:solidFill>
                  <a:srgbClr val="808285"/>
                </a:solidFill>
                <a:latin typeface="Arial" panose="020B0604020202020204" pitchFamily="34" charset="0"/>
                <a:cs typeface="Arial" panose="020B0604020202020204" pitchFamily="34" charset="0"/>
              </a:rPr>
              <a:t>surviving the uncertainty of the global COVID-19 </a:t>
            </a:r>
            <a:r>
              <a:rPr lang="en-US" sz="1400" dirty="0">
                <a:solidFill>
                  <a:srgbClr val="808285"/>
                </a:solidFill>
                <a:latin typeface="Arial" panose="020B0604020202020204" pitchFamily="34" charset="0"/>
                <a:cs typeface="Arial" panose="020B0604020202020204" pitchFamily="34" charset="0"/>
              </a:rPr>
              <a:t>pandemic. I can not say enough about the SOAR loan, and the team that facilitated it. </a:t>
            </a:r>
            <a:r>
              <a:rPr lang="en-US" sz="1400" b="1" dirty="0">
                <a:solidFill>
                  <a:srgbClr val="808285"/>
                </a:solidFill>
                <a:latin typeface="Arial" panose="020B0604020202020204" pitchFamily="34" charset="0"/>
                <a:cs typeface="Arial" panose="020B0604020202020204" pitchFamily="34" charset="0"/>
              </a:rPr>
              <a:t>Thank you!!”</a:t>
            </a:r>
          </a:p>
          <a:p>
            <a:pPr algn="r"/>
            <a:r>
              <a:rPr lang="en-US" sz="900" dirty="0">
                <a:solidFill>
                  <a:srgbClr val="808285"/>
                </a:solidFill>
                <a:latin typeface="Arial" panose="020B0604020202020204" pitchFamily="34" charset="0"/>
                <a:cs typeface="Arial" panose="020B0604020202020204" pitchFamily="34" charset="0"/>
              </a:rPr>
              <a:t>- Business Services, Minority-owned / women-owned business</a:t>
            </a:r>
          </a:p>
        </p:txBody>
      </p:sp>
      <p:cxnSp>
        <p:nvCxnSpPr>
          <p:cNvPr id="10" name="Straight Connector 9">
            <a:extLst>
              <a:ext uri="{FF2B5EF4-FFF2-40B4-BE49-F238E27FC236}">
                <a16:creationId xmlns:a16="http://schemas.microsoft.com/office/drawing/2014/main" id="{86E2F14C-3EB1-2DC4-2A4C-A6E8E51313F8}"/>
              </a:ext>
            </a:extLst>
          </p:cNvPr>
          <p:cNvCxnSpPr>
            <a:cxnSpLocks/>
          </p:cNvCxnSpPr>
          <p:nvPr/>
        </p:nvCxnSpPr>
        <p:spPr>
          <a:xfrm>
            <a:off x="457200" y="2064156"/>
            <a:ext cx="0" cy="2185214"/>
          </a:xfrm>
          <a:prstGeom prst="line">
            <a:avLst/>
          </a:prstGeom>
          <a:ln w="38100">
            <a:solidFill>
              <a:srgbClr val="80828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71A84E-D221-74DA-3399-B8A6C1C09415}"/>
              </a:ext>
            </a:extLst>
          </p:cNvPr>
          <p:cNvCxnSpPr>
            <a:cxnSpLocks/>
          </p:cNvCxnSpPr>
          <p:nvPr/>
        </p:nvCxnSpPr>
        <p:spPr>
          <a:xfrm>
            <a:off x="6172200" y="4817633"/>
            <a:ext cx="0" cy="1952737"/>
          </a:xfrm>
          <a:prstGeom prst="line">
            <a:avLst/>
          </a:prstGeom>
          <a:ln w="38100">
            <a:solidFill>
              <a:srgbClr val="808285"/>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34D4EC3-F9D6-D842-CFD1-C9B9DFE2BAD5}"/>
              </a:ext>
            </a:extLst>
          </p:cNvPr>
          <p:cNvSpPr txBox="1"/>
          <p:nvPr/>
        </p:nvSpPr>
        <p:spPr>
          <a:xfrm>
            <a:off x="457200" y="7287511"/>
            <a:ext cx="4724400" cy="1538883"/>
          </a:xfrm>
          <a:prstGeom prst="rect">
            <a:avLst/>
          </a:prstGeom>
          <a:solidFill>
            <a:schemeClr val="bg1"/>
          </a:solidFill>
        </p:spPr>
        <p:txBody>
          <a:bodyPr wrap="square" rtlCol="0">
            <a:spAutoFit/>
          </a:bodyPr>
          <a:lstStyle/>
          <a:p>
            <a:r>
              <a:rPr lang="en-US" sz="1400" dirty="0">
                <a:solidFill>
                  <a:srgbClr val="808285"/>
                </a:solidFill>
                <a:latin typeface="Arial" panose="020B0604020202020204" pitchFamily="34" charset="0"/>
                <a:cs typeface="Arial" panose="020B0604020202020204" pitchFamily="34" charset="0"/>
              </a:rPr>
              <a:t>“The SOAR loan we received after the pandemic was truly a </a:t>
            </a:r>
            <a:r>
              <a:rPr lang="en-US" sz="1400" b="1" dirty="0">
                <a:solidFill>
                  <a:srgbClr val="808285"/>
                </a:solidFill>
                <a:latin typeface="Arial" panose="020B0604020202020204" pitchFamily="34" charset="0"/>
                <a:cs typeface="Arial" panose="020B0604020202020204" pitchFamily="34" charset="0"/>
              </a:rPr>
              <a:t>lifeline for our business</a:t>
            </a:r>
            <a:r>
              <a:rPr lang="en-US" sz="1400" dirty="0">
                <a:solidFill>
                  <a:srgbClr val="808285"/>
                </a:solidFill>
                <a:latin typeface="Arial" panose="020B0604020202020204" pitchFamily="34" charset="0"/>
                <a:cs typeface="Arial" panose="020B0604020202020204" pitchFamily="34" charset="0"/>
              </a:rPr>
              <a:t>. It played a crucial role in helping us maintain operations and retain our staff during an incredibly difficult time. We are extremely grateful for this support; it made a </a:t>
            </a:r>
            <a:r>
              <a:rPr lang="en-US" sz="1400" b="1" dirty="0">
                <a:solidFill>
                  <a:srgbClr val="808285"/>
                </a:solidFill>
                <a:latin typeface="Arial" panose="020B0604020202020204" pitchFamily="34" charset="0"/>
                <a:cs typeface="Arial" panose="020B0604020202020204" pitchFamily="34" charset="0"/>
              </a:rPr>
              <a:t>meaningful difference </a:t>
            </a:r>
            <a:r>
              <a:rPr lang="en-US" sz="1400" dirty="0">
                <a:solidFill>
                  <a:srgbClr val="808285"/>
                </a:solidFill>
                <a:latin typeface="Arial" panose="020B0604020202020204" pitchFamily="34" charset="0"/>
                <a:cs typeface="Arial" panose="020B0604020202020204" pitchFamily="34" charset="0"/>
              </a:rPr>
              <a:t>when we needed it most.”</a:t>
            </a:r>
          </a:p>
          <a:p>
            <a:r>
              <a:rPr lang="en-US" sz="900" dirty="0">
                <a:solidFill>
                  <a:srgbClr val="808285"/>
                </a:solidFill>
                <a:latin typeface="Arial" panose="020B0604020202020204" pitchFamily="34" charset="0"/>
                <a:cs typeface="Arial" panose="020B0604020202020204" pitchFamily="34" charset="0"/>
              </a:rPr>
              <a:t>- Hotels, Minority-owned business</a:t>
            </a:r>
          </a:p>
        </p:txBody>
      </p:sp>
      <p:cxnSp>
        <p:nvCxnSpPr>
          <p:cNvPr id="16" name="Straight Connector 15">
            <a:extLst>
              <a:ext uri="{FF2B5EF4-FFF2-40B4-BE49-F238E27FC236}">
                <a16:creationId xmlns:a16="http://schemas.microsoft.com/office/drawing/2014/main" id="{9DE1F17E-E07D-E927-3655-9ECCBC76F2A9}"/>
              </a:ext>
            </a:extLst>
          </p:cNvPr>
          <p:cNvCxnSpPr>
            <a:cxnSpLocks/>
          </p:cNvCxnSpPr>
          <p:nvPr/>
        </p:nvCxnSpPr>
        <p:spPr>
          <a:xfrm>
            <a:off x="373932" y="7239000"/>
            <a:ext cx="0" cy="1583084"/>
          </a:xfrm>
          <a:prstGeom prst="line">
            <a:avLst/>
          </a:prstGeom>
          <a:ln w="38100">
            <a:solidFill>
              <a:srgbClr val="80828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1735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2A459D-DD28-3FF9-3311-7E7F3FD5E6A9}"/>
              </a:ext>
            </a:extLst>
          </p:cNvPr>
          <p:cNvSpPr/>
          <p:nvPr/>
        </p:nvSpPr>
        <p:spPr>
          <a:xfrm>
            <a:off x="0" y="890492"/>
            <a:ext cx="6858000" cy="332197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511CA55B-DFB7-6D1A-9EC4-D55F20A355EF}"/>
              </a:ext>
            </a:extLst>
          </p:cNvPr>
          <p:cNvSpPr>
            <a:spLocks noGrp="1"/>
          </p:cNvSpPr>
          <p:nvPr>
            <p:ph type="sldNum" sz="quarter" idx="4"/>
          </p:nvPr>
        </p:nvSpPr>
        <p:spPr>
          <a:xfrm>
            <a:off x="6099048" y="9454896"/>
            <a:ext cx="387036" cy="200055"/>
          </a:xfrm>
        </p:spPr>
        <p:txBody>
          <a:bodyPr/>
          <a:lstStyle/>
          <a:p>
            <a:fld id="{5CCDE0B1-D15C-2946-A427-581F638CC251}" type="slidenum">
              <a:rPr lang="en-US" smtClean="0">
                <a:latin typeface="Helvetica" panose="020B0604020202020204" pitchFamily="34" charset="0"/>
                <a:cs typeface="Helvetica" panose="020B0604020202020204" pitchFamily="34" charset="0"/>
              </a:rPr>
              <a:pPr/>
              <a:t>9</a:t>
            </a:fld>
            <a:endParaRPr lang="en-US" dirty="0">
              <a:latin typeface="Helvetica" panose="020B0604020202020204" pitchFamily="34" charset="0"/>
              <a:cs typeface="Helvetica" panose="020B0604020202020204" pitchFamily="34" charset="0"/>
            </a:endParaRPr>
          </a:p>
        </p:txBody>
      </p:sp>
      <p:sp>
        <p:nvSpPr>
          <p:cNvPr id="25" name="TextBox 24">
            <a:extLst>
              <a:ext uri="{FF2B5EF4-FFF2-40B4-BE49-F238E27FC236}">
                <a16:creationId xmlns:a16="http://schemas.microsoft.com/office/drawing/2014/main" id="{1435C147-3DD0-A486-F3A0-1942F76B70D8}"/>
              </a:ext>
            </a:extLst>
          </p:cNvPr>
          <p:cNvSpPr txBox="1"/>
          <p:nvPr/>
        </p:nvSpPr>
        <p:spPr>
          <a:xfrm>
            <a:off x="614574" y="5520212"/>
            <a:ext cx="2281025" cy="2246769"/>
          </a:xfrm>
          <a:prstGeom prst="rect">
            <a:avLst/>
          </a:prstGeom>
          <a:noFill/>
        </p:spPr>
        <p:txBody>
          <a:bodyPr wrap="square">
            <a:spAutoFit/>
          </a:bodyPr>
          <a:lstStyle/>
          <a:p>
            <a:pPr algn="l"/>
            <a:r>
              <a:rPr lang="en-US" b="1" dirty="0"/>
              <a:t>Contact</a:t>
            </a:r>
          </a:p>
          <a:p>
            <a:endParaRPr lang="en-US" sz="1600" dirty="0"/>
          </a:p>
          <a:p>
            <a:r>
              <a:rPr lang="en-US" sz="1600" dirty="0"/>
              <a:t>General Information:</a:t>
            </a:r>
          </a:p>
          <a:p>
            <a:r>
              <a:rPr lang="en-US" sz="1600" dirty="0"/>
              <a:t>soar@lisc.org</a:t>
            </a:r>
          </a:p>
          <a:p>
            <a:endParaRPr lang="en-US" sz="1600" dirty="0"/>
          </a:p>
          <a:p>
            <a:r>
              <a:rPr lang="en-US" sz="1400" dirty="0">
                <a:hlinkClick r:id="rId2"/>
              </a:rPr>
              <a:t>liscstrategicinvestments.org/soar-southern-opportunity-and-resilience</a:t>
            </a:r>
            <a:r>
              <a:rPr lang="en-US" sz="1400" dirty="0"/>
              <a:t> </a:t>
            </a:r>
          </a:p>
          <a:p>
            <a:pPr algn="l"/>
            <a:endParaRPr lang="en-US" sz="1600" dirty="0"/>
          </a:p>
        </p:txBody>
      </p:sp>
      <p:sp>
        <p:nvSpPr>
          <p:cNvPr id="14" name="Title 4">
            <a:extLst>
              <a:ext uri="{FF2B5EF4-FFF2-40B4-BE49-F238E27FC236}">
                <a16:creationId xmlns:a16="http://schemas.microsoft.com/office/drawing/2014/main" id="{5B9C76F0-5B58-C391-FC31-6CE9E2484441}"/>
              </a:ext>
            </a:extLst>
          </p:cNvPr>
          <p:cNvSpPr txBox="1">
            <a:spLocks/>
          </p:cNvSpPr>
          <p:nvPr/>
        </p:nvSpPr>
        <p:spPr>
          <a:xfrm>
            <a:off x="350450" y="1539338"/>
            <a:ext cx="7498150" cy="422948"/>
          </a:xfrm>
          <a:prstGeom prst="rect">
            <a:avLst/>
          </a:prstGeom>
        </p:spPr>
        <p:txBody>
          <a:bodyPr vert="horz" lIns="91440" tIns="45720" rIns="91440" bIns="45720" rtlCol="0" anchor="t">
            <a:noAutofit/>
          </a:bodyPr>
          <a:lstStyle>
            <a:lvl1pPr algn="l" defTabSz="385763" rtl="0" eaLnBrk="1" latinLnBrk="0" hangingPunct="1">
              <a:lnSpc>
                <a:spcPct val="100000"/>
              </a:lnSpc>
              <a:spcBef>
                <a:spcPct val="0"/>
              </a:spcBef>
              <a:buNone/>
              <a:defRPr sz="1519" b="0" kern="1200">
                <a:solidFill>
                  <a:schemeClr val="accent4"/>
                </a:solidFill>
                <a:latin typeface="Franklin Gothic Medium" panose="020B0603020102020204" pitchFamily="34" charset="0"/>
                <a:ea typeface="+mj-ea"/>
                <a:cs typeface="Arial" panose="020B0604020202020204" pitchFamily="34" charset="0"/>
              </a:defRPr>
            </a:lvl1pPr>
          </a:lstStyle>
          <a:p>
            <a:r>
              <a:rPr lang="en-US" sz="1600" dirty="0">
                <a:latin typeface="FranklinGothicURWLig"/>
              </a:rPr>
              <a:t>About Local Initiatives Support Corporation &amp; LISC Fund Management </a:t>
            </a:r>
          </a:p>
        </p:txBody>
      </p:sp>
      <p:sp>
        <p:nvSpPr>
          <p:cNvPr id="15" name="TextBox 14">
            <a:extLst>
              <a:ext uri="{FF2B5EF4-FFF2-40B4-BE49-F238E27FC236}">
                <a16:creationId xmlns:a16="http://schemas.microsoft.com/office/drawing/2014/main" id="{20BC6CAD-3AAE-4B71-0EA7-734E24BA0B0D}"/>
              </a:ext>
            </a:extLst>
          </p:cNvPr>
          <p:cNvSpPr txBox="1"/>
          <p:nvPr/>
        </p:nvSpPr>
        <p:spPr>
          <a:xfrm>
            <a:off x="350450" y="2009156"/>
            <a:ext cx="6157103" cy="1785104"/>
          </a:xfrm>
          <a:prstGeom prst="rect">
            <a:avLst/>
          </a:prstGeom>
          <a:noFill/>
        </p:spPr>
        <p:txBody>
          <a:bodyPr wrap="square" rtlCol="0">
            <a:spAutoFit/>
          </a:bodyPr>
          <a:lstStyle/>
          <a:p>
            <a:pPr algn="just"/>
            <a:r>
              <a:rPr lang="en-US" sz="1000" dirty="0">
                <a:solidFill>
                  <a:srgbClr val="000000"/>
                </a:solidFill>
                <a:latin typeface="Arial" panose="020B0604020202020204" pitchFamily="34" charset="0"/>
                <a:cs typeface="Arial" panose="020B0604020202020204" pitchFamily="34" charset="0"/>
              </a:rPr>
              <a:t>LISC is one of the country’s largest community development organizations, helping forge vibrant, resilient communities across America. LISC works with residents and partners to close systemic gaps in health, wealth and opportunity and advance racial equity so that people and local economies can thrive. Since its founding in 1979, LISC has invested $29.7 billion to create more than 489,261 affordable homes and apartments, developed 81.5 million square feet of retail, community and educational space and help tens of thousands of people find employment and improve their finances. </a:t>
            </a:r>
          </a:p>
          <a:p>
            <a:pPr algn="just"/>
            <a:endParaRPr lang="en-US" sz="1000" dirty="0">
              <a:solidFill>
                <a:srgbClr val="000000"/>
              </a:solidFill>
              <a:latin typeface="Arial" panose="020B0604020202020204" pitchFamily="34" charset="0"/>
              <a:cs typeface="Arial" panose="020B0604020202020204" pitchFamily="34" charset="0"/>
            </a:endParaRPr>
          </a:p>
          <a:p>
            <a:pPr algn="just"/>
            <a:r>
              <a:rPr lang="en-US" sz="1000" dirty="0">
                <a:solidFill>
                  <a:srgbClr val="000000"/>
                </a:solidFill>
                <a:latin typeface="Arial" panose="020B0604020202020204" pitchFamily="34" charset="0"/>
                <a:cs typeface="Arial" panose="020B0604020202020204" pitchFamily="34" charset="0"/>
              </a:rPr>
              <a:t>LISC Fund Management (LFM) is a wholly-owned subsidiary of LISC, and registered investment adviser registered with the U.S. Securities and Exchange Commission (SEC). The private funds sponsored by LISC are available only to eligible investors, are offered only pursuant to their official offering documents, and are managed by LFM. For more, visit www.lisc.org and www.liscstrategicinvestments.org.</a:t>
            </a:r>
          </a:p>
        </p:txBody>
      </p:sp>
      <p:cxnSp>
        <p:nvCxnSpPr>
          <p:cNvPr id="2" name="Straight Connector 1">
            <a:extLst>
              <a:ext uri="{FF2B5EF4-FFF2-40B4-BE49-F238E27FC236}">
                <a16:creationId xmlns:a16="http://schemas.microsoft.com/office/drawing/2014/main" id="{8F6C8DB1-B73B-E32C-F3D9-2AA9B5DE1009}"/>
              </a:ext>
            </a:extLst>
          </p:cNvPr>
          <p:cNvCxnSpPr>
            <a:cxnSpLocks/>
          </p:cNvCxnSpPr>
          <p:nvPr/>
        </p:nvCxnSpPr>
        <p:spPr>
          <a:xfrm>
            <a:off x="457200" y="5520212"/>
            <a:ext cx="0" cy="2023588"/>
          </a:xfrm>
          <a:prstGeom prst="line">
            <a:avLst/>
          </a:prstGeom>
          <a:ln w="38100">
            <a:solidFill>
              <a:srgbClr val="808285"/>
            </a:solidFill>
          </a:ln>
        </p:spPr>
        <p:style>
          <a:lnRef idx="1">
            <a:schemeClr val="accent1"/>
          </a:lnRef>
          <a:fillRef idx="0">
            <a:schemeClr val="accent1"/>
          </a:fillRef>
          <a:effectRef idx="0">
            <a:schemeClr val="accent1"/>
          </a:effectRef>
          <a:fontRef idx="minor">
            <a:schemeClr val="tx1"/>
          </a:fontRef>
        </p:style>
      </p:cxnSp>
      <p:pic>
        <p:nvPicPr>
          <p:cNvPr id="16" name="Picture 15" descr="A picture containing text, clock, gauge&#10;&#10;Description automatically generated">
            <a:extLst>
              <a:ext uri="{FF2B5EF4-FFF2-40B4-BE49-F238E27FC236}">
                <a16:creationId xmlns:a16="http://schemas.microsoft.com/office/drawing/2014/main" id="{C5170395-7230-6A49-17AD-2B7FDDFD7BC0}"/>
              </a:ext>
            </a:extLst>
          </p:cNvPr>
          <p:cNvPicPr>
            <a:picLocks noChangeAspect="1"/>
          </p:cNvPicPr>
          <p:nvPr/>
        </p:nvPicPr>
        <p:blipFill>
          <a:blip r:embed="rId3"/>
          <a:stretch>
            <a:fillRect/>
          </a:stretch>
        </p:blipFill>
        <p:spPr>
          <a:xfrm>
            <a:off x="430066" y="1148517"/>
            <a:ext cx="1996540" cy="283953"/>
          </a:xfrm>
          <a:prstGeom prst="rect">
            <a:avLst/>
          </a:prstGeom>
        </p:spPr>
      </p:pic>
    </p:spTree>
    <p:extLst>
      <p:ext uri="{BB962C8B-B14F-4D97-AF65-F5344CB8AC3E}">
        <p14:creationId xmlns:p14="http://schemas.microsoft.com/office/powerpoint/2010/main" val="1719745196"/>
      </p:ext>
    </p:extLst>
  </p:cSld>
  <p:clrMapOvr>
    <a:masterClrMapping/>
  </p:clrMapOvr>
</p:sld>
</file>

<file path=ppt/theme/theme1.xml><?xml version="1.0" encoding="utf-8"?>
<a:theme xmlns:a="http://schemas.openxmlformats.org/drawingml/2006/main" name="Office Theme">
  <a:themeElements>
    <a:clrScheme name="LISC SI">
      <a:dk1>
        <a:srgbClr val="000000"/>
      </a:dk1>
      <a:lt1>
        <a:srgbClr val="FFFFFF"/>
      </a:lt1>
      <a:dk2>
        <a:srgbClr val="80807F"/>
      </a:dk2>
      <a:lt2>
        <a:srgbClr val="E7E6E6"/>
      </a:lt2>
      <a:accent1>
        <a:srgbClr val="00A5E9"/>
      </a:accent1>
      <a:accent2>
        <a:srgbClr val="BCBEC0"/>
      </a:accent2>
      <a:accent3>
        <a:srgbClr val="60C2CC"/>
      </a:accent3>
      <a:accent4>
        <a:srgbClr val="091624"/>
      </a:accent4>
      <a:accent5>
        <a:srgbClr val="C8E2E3"/>
      </a:accent5>
      <a:accent6>
        <a:srgbClr val="808285"/>
      </a:accent6>
      <a:hlink>
        <a:srgbClr val="00A5E9"/>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2057</TotalTime>
  <Words>1816</Words>
  <Application>Microsoft Office PowerPoint</Application>
  <PresentationFormat>A4 Paper (210x297 mm)</PresentationFormat>
  <Paragraphs>89</Paragraphs>
  <Slides>10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Arial Black</vt:lpstr>
      <vt:lpstr>Calibri</vt:lpstr>
      <vt:lpstr>FranklinGothicURWLig</vt:lpstr>
      <vt:lpstr>FranklinGothicURWMed</vt:lpstr>
      <vt:lpstr>Helvetica</vt:lpstr>
      <vt:lpstr>Office Theme</vt:lpstr>
      <vt:lpstr>PowerPoint Presentation</vt:lpstr>
      <vt:lpstr>What is SOAR Fund? </vt:lpstr>
      <vt:lpstr>Community-Centered Lending</vt:lpstr>
      <vt:lpstr>Diversity in Impact</vt:lpstr>
      <vt:lpstr>Strength in Collaboration</vt:lpstr>
      <vt:lpstr>Geographic Footprint</vt:lpstr>
      <vt:lpstr>Industry Diversity</vt:lpstr>
      <vt:lpstr>Real Stories. Real Impact.</vt:lpstr>
      <vt:lpstr>PowerPoint Presentation</vt:lpstr>
      <vt:lpstr>Disclaimer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Carlstedt</dc:creator>
  <cp:lastModifiedBy>Kate Novotny Angeles</cp:lastModifiedBy>
  <cp:revision>438</cp:revision>
  <dcterms:created xsi:type="dcterms:W3CDTF">2021-07-13T21:54:57Z</dcterms:created>
  <dcterms:modified xsi:type="dcterms:W3CDTF">2025-04-29T21:05:29Z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2020-09-24T00:00:00Z</vt:filetime>
  </property>
  <property fmtid="{D5CDD505-2E9C-101B-9397-08002B2CF9AE}" pid="3" name="Creator">
    <vt:lpwstr>Adobe Illustrator 24.0 (Macintosh)</vt:lpwstr>
  </property>
  <property fmtid="{D5CDD505-2E9C-101B-9397-08002B2CF9AE}" pid="4" name="LastSaved">
    <vt:filetime>2021-07-13T00:00:00Z</vt:filetime>
  </property>
</Properties>
</file>